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322" r:id="rId4"/>
    <p:sldId id="323" r:id="rId5"/>
    <p:sldId id="324" r:id="rId6"/>
    <p:sldId id="325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300" r:id="rId28"/>
    <p:sldId id="285" r:id="rId29"/>
    <p:sldId id="293" r:id="rId30"/>
    <p:sldId id="295" r:id="rId31"/>
    <p:sldId id="292" r:id="rId32"/>
    <p:sldId id="301" r:id="rId33"/>
    <p:sldId id="302" r:id="rId34"/>
    <p:sldId id="298" r:id="rId35"/>
    <p:sldId id="303" r:id="rId36"/>
    <p:sldId id="304" r:id="rId37"/>
    <p:sldId id="306" r:id="rId38"/>
    <p:sldId id="307" r:id="rId39"/>
    <p:sldId id="308" r:id="rId40"/>
    <p:sldId id="309" r:id="rId41"/>
    <p:sldId id="314" r:id="rId42"/>
    <p:sldId id="311" r:id="rId43"/>
    <p:sldId id="31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5" autoAdjust="0"/>
    <p:restoredTop sz="93910" autoAdjust="0"/>
  </p:normalViewPr>
  <p:slideViewPr>
    <p:cSldViewPr snapToGrid="0">
      <p:cViewPr varScale="1">
        <p:scale>
          <a:sx n="66" d="100"/>
          <a:sy n="66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288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998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701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65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8514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7951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183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298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595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174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84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696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023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628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550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085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991-02AC-4EE5-8B31-DA7B8D2EB1A7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52129E-2B3E-4D3E-8349-8DE604EDC0F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125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wRkWdBQJpE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QgjQZZiTDE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PFJpwuzFM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1QttMQonk0?feature=oembe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devaHwmUZzs?feature=oembed" TargetMode="External"/><Relationship Id="rId1" Type="http://schemas.openxmlformats.org/officeDocument/2006/relationships/video" Target="https://www.youtube.com/embed/8_GsJKSJ43o?feature=oembed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9F5FE-E6FC-4FED-AAEC-53EC3FA7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PER MOKSLO KALNUS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04.27- 04.30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4" name="Turinio vietos rezervavimo ženklas 5">
            <a:extLst>
              <a:ext uri="{FF2B5EF4-FFF2-40B4-BE49-F238E27FC236}">
                <a16:creationId xmlns:a16="http://schemas.microsoft.com/office/drawing/2014/main" xmlns="" id="{229B8132-CDBF-4A6D-A127-2023B580F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5" y="2133600"/>
            <a:ext cx="7694433" cy="39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9BA61-51A0-4AAB-BD6B-160374DA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ŠIANDIEN DAUG KARTŲ GIRDĖJAI ŽODĮ</a:t>
            </a:r>
            <a:br>
              <a:rPr lang="en-US" sz="3200" b="1" dirty="0">
                <a:latin typeface="Comic Sans MS" panose="030F0702030302020204" pitchFamily="66" charset="0"/>
              </a:rPr>
            </a:br>
            <a:r>
              <a:rPr lang="en-US" sz="3200" b="1" dirty="0">
                <a:latin typeface="Comic Sans MS" panose="030F0702030302020204" pitchFamily="66" charset="0"/>
              </a:rPr>
              <a:t>ORAS</a:t>
            </a:r>
            <a:endParaRPr lang="lt-LT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CB1BBC-7455-442A-8D8F-A694A6D5C6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Išvardink</a:t>
            </a:r>
            <a:r>
              <a:rPr lang="en-US" dirty="0"/>
              <a:t> </a:t>
            </a:r>
            <a:r>
              <a:rPr lang="en-US" dirty="0" err="1"/>
              <a:t>žodžio</a:t>
            </a:r>
            <a:r>
              <a:rPr lang="en-US" dirty="0"/>
              <a:t> </a:t>
            </a:r>
            <a:r>
              <a:rPr lang="en-US" b="1" dirty="0"/>
              <a:t>O R A S </a:t>
            </a:r>
            <a:r>
              <a:rPr lang="en-US" dirty="0" err="1"/>
              <a:t>visus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iš</a:t>
            </a:r>
            <a:r>
              <a:rPr lang="en-US" dirty="0"/>
              <a:t> </a:t>
            </a:r>
            <a:r>
              <a:rPr lang="en-US" dirty="0" err="1"/>
              <a:t>eil</a:t>
            </a:r>
            <a:r>
              <a:rPr lang="lt-LT" dirty="0"/>
              <a:t>ė</a:t>
            </a:r>
            <a:r>
              <a:rPr lang="en-US" dirty="0"/>
              <a:t>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Susipažink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raide</a:t>
            </a:r>
            <a:r>
              <a:rPr lang="en-US" dirty="0"/>
              <a:t> </a:t>
            </a:r>
            <a:r>
              <a:rPr lang="en-US" b="1" dirty="0"/>
              <a:t>Ss;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Sugalvok</a:t>
            </a:r>
            <a:r>
              <a:rPr lang="en-US" dirty="0"/>
              <a:t> 5 </a:t>
            </a:r>
            <a:r>
              <a:rPr lang="en-US" dirty="0" err="1"/>
              <a:t>žodžius</a:t>
            </a:r>
            <a:r>
              <a:rPr lang="en-US" dirty="0"/>
              <a:t>, </a:t>
            </a:r>
            <a:r>
              <a:rPr lang="en-US" dirty="0" err="1"/>
              <a:t>kuriuose</a:t>
            </a:r>
            <a:r>
              <a:rPr lang="en-US" dirty="0"/>
              <a:t> </a:t>
            </a:r>
            <a:r>
              <a:rPr lang="en-US" dirty="0" err="1"/>
              <a:t>būtų</a:t>
            </a:r>
            <a:r>
              <a:rPr lang="en-US" dirty="0"/>
              <a:t> </a:t>
            </a:r>
            <a:r>
              <a:rPr lang="en-US" dirty="0" err="1"/>
              <a:t>garsas</a:t>
            </a:r>
            <a:r>
              <a:rPr lang="en-US" dirty="0"/>
              <a:t> </a:t>
            </a:r>
            <a:r>
              <a:rPr lang="en-US" b="1" dirty="0"/>
              <a:t>S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Paskaityk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Pagamink</a:t>
            </a:r>
            <a:r>
              <a:rPr lang="en-US" dirty="0"/>
              <a:t> </a:t>
            </a:r>
            <a:r>
              <a:rPr lang="en-US" dirty="0" err="1"/>
              <a:t>raidę</a:t>
            </a:r>
            <a:r>
              <a:rPr lang="en-US" dirty="0"/>
              <a:t> </a:t>
            </a:r>
            <a:r>
              <a:rPr lang="en-US" b="1" dirty="0"/>
              <a:t>S, </a:t>
            </a:r>
            <a:r>
              <a:rPr lang="en-US" dirty="0" err="1"/>
              <a:t>užrašyk</a:t>
            </a:r>
            <a:r>
              <a:rPr lang="en-US" dirty="0"/>
              <a:t> </a:t>
            </a:r>
            <a:r>
              <a:rPr lang="en-US" dirty="0" err="1"/>
              <a:t>žodži</a:t>
            </a:r>
            <a:r>
              <a:rPr lang="lt-LT" dirty="0"/>
              <a:t>ų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šia</a:t>
            </a:r>
            <a:r>
              <a:rPr lang="en-US" dirty="0"/>
              <a:t> </a:t>
            </a:r>
            <a:r>
              <a:rPr lang="en-US" dirty="0" err="1"/>
              <a:t>raide</a:t>
            </a:r>
            <a:r>
              <a:rPr lang="en-US" dirty="0"/>
              <a:t>.</a:t>
            </a:r>
            <a:endParaRPr lang="lt-LT" dirty="0"/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xmlns="" id="{36D4B2AD-9D40-4F3F-9745-508BC18D9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808" y="2125663"/>
            <a:ext cx="369837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69BB5-ACB4-4392-86E8-C4B34794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ATLIK ŠIAS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77FBF49-B160-436C-8CCF-BD0ECF928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010" y="2491186"/>
            <a:ext cx="4006055" cy="28336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08FC139-ABCA-4B88-B9D5-82EE14DDA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8935" y="2488011"/>
            <a:ext cx="3999705" cy="2833687"/>
          </a:xfrm>
        </p:spPr>
      </p:pic>
    </p:spTree>
    <p:extLst>
      <p:ext uri="{BB962C8B-B14F-4D97-AF65-F5344CB8AC3E}">
        <p14:creationId xmlns:p14="http://schemas.microsoft.com/office/powerpoint/2010/main" val="99817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DD400-B0D1-4512-8672-EB824EF2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TYRIMAS. KIEK SVERIA ORAS?</a:t>
            </a:r>
            <a:br>
              <a:rPr lang="en-US" sz="2000" b="1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ORO YRA VISUR. JIS JUDA, YRA LENGVAS IR NEMATOMAS, BET TAI NEREIŠKIA, KAD JIS NIEKO NESVERIA. GALI TUO ĮSITIKINTI.</a:t>
            </a:r>
            <a:endParaRPr lang="lt-LT" sz="20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7D556-17B1-466A-8AE2-69665A7C1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006" y="1630017"/>
            <a:ext cx="4210566" cy="915720"/>
          </a:xfrm>
        </p:spPr>
        <p:txBody>
          <a:bodyPr/>
          <a:lstStyle/>
          <a:p>
            <a:r>
              <a:rPr lang="en-US" sz="1400" dirty="0"/>
              <a:t>REIKĖS: LINIUOTĖS, LIPNIOS JUOSTOS, 2 PLASTIKO LAZDELIŲ( VIENOS DVIGUBAI ILGESNĖS UŽ KITĄ)</a:t>
            </a:r>
            <a:endParaRPr lang="lt-LT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72F2B5-DD76-480D-8452-41A3D299F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5065" y="1789043"/>
            <a:ext cx="4210565" cy="756694"/>
          </a:xfrm>
        </p:spPr>
        <p:txBody>
          <a:bodyPr/>
          <a:lstStyle/>
          <a:p>
            <a:r>
              <a:rPr lang="en-US" sz="1400" dirty="0"/>
              <a:t>2 VIENODŲ BALIONŲ, PIEŠTUKO, 2 VIENODŲ GAIVIOJO GĖRIMO SKARDINIŲ. </a:t>
            </a:r>
            <a:r>
              <a:rPr lang="en-US" sz="1400" b="1" dirty="0"/>
              <a:t>SĖKMĖS!</a:t>
            </a:r>
            <a:endParaRPr lang="lt-LT" sz="1400" b="1" dirty="0"/>
          </a:p>
        </p:txBody>
      </p:sp>
      <p:pic>
        <p:nvPicPr>
          <p:cNvPr id="7" name="Paveikslėlis 5">
            <a:extLst>
              <a:ext uri="{FF2B5EF4-FFF2-40B4-BE49-F238E27FC236}">
                <a16:creationId xmlns:a16="http://schemas.microsoft.com/office/drawing/2014/main" xmlns="" id="{C18CD036-BE6D-4C1E-A405-1C51C25513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668" y="4306956"/>
            <a:ext cx="4134427" cy="1596069"/>
          </a:xfrm>
          <a:prstGeom prst="rect">
            <a:avLst/>
          </a:prstGeom>
        </p:spPr>
      </p:pic>
      <p:pic>
        <p:nvPicPr>
          <p:cNvPr id="8" name="Turinio vietos rezervavimo ženklas 4">
            <a:extLst>
              <a:ext uri="{FF2B5EF4-FFF2-40B4-BE49-F238E27FC236}">
                <a16:creationId xmlns:a16="http://schemas.microsoft.com/office/drawing/2014/main" xmlns="" id="{08DC2716-75EB-4676-B4BF-A3E5FDDFEB37}"/>
              </a:ext>
            </a:extLst>
          </p:cNvPr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667" y="2610212"/>
            <a:ext cx="4234944" cy="1352188"/>
          </a:xfrm>
          <a:prstGeom prst="rect">
            <a:avLst/>
          </a:prstGeom>
        </p:spPr>
      </p:pic>
      <p:pic>
        <p:nvPicPr>
          <p:cNvPr id="9" name="Paveikslėlis 7">
            <a:extLst>
              <a:ext uri="{FF2B5EF4-FFF2-40B4-BE49-F238E27FC236}">
                <a16:creationId xmlns:a16="http://schemas.microsoft.com/office/drawing/2014/main" xmlns="" id="{2E243D5F-9566-4413-9DCC-4BCE3F68A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52" y="2610212"/>
            <a:ext cx="4277322" cy="1498429"/>
          </a:xfrm>
          <a:prstGeom prst="rect">
            <a:avLst/>
          </a:prstGeom>
        </p:spPr>
      </p:pic>
      <p:pic>
        <p:nvPicPr>
          <p:cNvPr id="10" name="Turinio vietos rezervavimo ženklas 6">
            <a:extLst>
              <a:ext uri="{FF2B5EF4-FFF2-40B4-BE49-F238E27FC236}">
                <a16:creationId xmlns:a16="http://schemas.microsoft.com/office/drawing/2014/main" xmlns="" id="{18B006F7-7C88-4EE2-BAC3-F4B216E4C5E4}"/>
              </a:ext>
            </a:extLst>
          </p:cNvPr>
          <p:cNvPicPr>
            <a:picLocks noGrp="1"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51" y="4306956"/>
            <a:ext cx="4277321" cy="15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5796B-EFF2-42BB-A580-5387334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TYRIMAS. AR ORO YRA VISUR?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6CEA58-F302-499A-BA3C-BFCE27F28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REIKĖS: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GNIUŽULĖLIO POPIERIAUS;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PLASTIKINIO BUTELIO;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BALIONO.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Pasidarę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popieriaus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gniūžtę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bandome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ją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pūsti</a:t>
            </a:r>
            <a:r>
              <a:rPr lang="en-US" dirty="0">
                <a:latin typeface="Comic Sans MS" panose="030F0702030302020204" pitchFamily="66" charset="0"/>
              </a:rPr>
              <a:t>( </a:t>
            </a:r>
            <a:r>
              <a:rPr lang="en-US" dirty="0" err="1">
                <a:latin typeface="Comic Sans MS" panose="030F0702030302020204" pitchFamily="66" charset="0"/>
              </a:rPr>
              <a:t>jud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>
                <a:latin typeface="Comic Sans MS" panose="030F0702030302020204" pitchFamily="66" charset="0"/>
              </a:rPr>
              <a:t>s ta </a:t>
            </a:r>
            <a:r>
              <a:rPr lang="en-US" dirty="0" err="1">
                <a:latin typeface="Comic Sans MS" panose="030F0702030302020204" pitchFamily="66" charset="0"/>
              </a:rPr>
              <a:t>kryptimi</a:t>
            </a:r>
            <a:r>
              <a:rPr lang="en-US" dirty="0">
                <a:latin typeface="Comic Sans MS" panose="030F0702030302020204" pitchFamily="66" charset="0"/>
              </a:rPr>
              <a:t> į </a:t>
            </a:r>
            <a:r>
              <a:rPr lang="en-US" dirty="0" err="1">
                <a:latin typeface="Comic Sans MS" panose="030F0702030302020204" pitchFamily="66" charset="0"/>
              </a:rPr>
              <a:t>kurią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pūsime</a:t>
            </a:r>
            <a:r>
              <a:rPr lang="en-US" dirty="0">
                <a:latin typeface="Comic Sans MS" panose="030F0702030302020204" pitchFamily="66" charset="0"/>
              </a:rPr>
              <a:t>);</a:t>
            </a:r>
          </a:p>
          <a:p>
            <a:r>
              <a:rPr lang="en-US" dirty="0">
                <a:latin typeface="Comic Sans MS" panose="030F0702030302020204" pitchFamily="66" charset="0"/>
              </a:rPr>
              <a:t>Į </a:t>
            </a:r>
            <a:r>
              <a:rPr lang="en-US" dirty="0" err="1">
                <a:latin typeface="Comic Sans MS" panose="030F0702030302020204" pitchFamily="66" charset="0"/>
              </a:rPr>
              <a:t>gulsčią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butelį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bandome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įpūsti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gniužul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lį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popieriaus</a:t>
            </a:r>
            <a:r>
              <a:rPr lang="en-US" dirty="0">
                <a:latin typeface="Comic Sans MS" panose="030F0702030302020204" pitchFamily="66" charset="0"/>
              </a:rPr>
              <a:t>( </a:t>
            </a:r>
            <a:r>
              <a:rPr lang="en-US" dirty="0" err="1">
                <a:latin typeface="Comic Sans MS" panose="030F0702030302020204" pitchFamily="66" charset="0"/>
              </a:rPr>
              <a:t>nepavyks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gniužul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lis</a:t>
            </a:r>
            <a:r>
              <a:rPr lang="en-US" dirty="0">
                <a:latin typeface="Comic Sans MS" panose="030F0702030302020204" pitchFamily="66" charset="0"/>
              </a:rPr>
              <a:t> l</a:t>
            </a:r>
            <a:r>
              <a:rPr lang="lt-LT" dirty="0">
                <a:latin typeface="Comic Sans MS" panose="030F0702030302020204" pitchFamily="66" charset="0"/>
              </a:rPr>
              <a:t>ė</a:t>
            </a:r>
            <a:r>
              <a:rPr lang="en-US" dirty="0" err="1">
                <a:latin typeface="Comic Sans MS" panose="030F0702030302020204" pitchFamily="66" charset="0"/>
              </a:rPr>
              <a:t>ks</a:t>
            </a:r>
            <a:r>
              <a:rPr lang="en-US" dirty="0">
                <a:latin typeface="Comic Sans MS" panose="030F0702030302020204" pitchFamily="66" charset="0"/>
              </a:rPr>
              <a:t> ne į </a:t>
            </a:r>
            <a:r>
              <a:rPr lang="en-US" dirty="0" err="1">
                <a:latin typeface="Comic Sans MS" panose="030F0702030302020204" pitchFamily="66" charset="0"/>
              </a:rPr>
              <a:t>butelį</a:t>
            </a:r>
            <a:r>
              <a:rPr lang="en-US" dirty="0">
                <a:latin typeface="Comic Sans MS" panose="030F0702030302020204" pitchFamily="66" charset="0"/>
              </a:rPr>
              <a:t>, o </a:t>
            </a:r>
            <a:r>
              <a:rPr lang="en-US" dirty="0" err="1">
                <a:latin typeface="Comic Sans MS" panose="030F0702030302020204" pitchFamily="66" charset="0"/>
              </a:rPr>
              <a:t>atgal</a:t>
            </a:r>
            <a:r>
              <a:rPr lang="en-US" dirty="0">
                <a:latin typeface="Comic Sans MS" panose="030F0702030302020204" pitchFamily="66" charset="0"/>
              </a:rPr>
              <a:t>).</a:t>
            </a:r>
          </a:p>
          <a:p>
            <a:r>
              <a:rPr lang="en-US" dirty="0">
                <a:latin typeface="Comic Sans MS" panose="030F0702030302020204" pitchFamily="66" charset="0"/>
              </a:rPr>
              <a:t>IŠVADA. Oro </a:t>
            </a:r>
            <a:r>
              <a:rPr lang="en-US" dirty="0" err="1">
                <a:latin typeface="Comic Sans MS" panose="030F0702030302020204" pitchFamily="66" charset="0"/>
              </a:rPr>
              <a:t>yra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visur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butelyje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nors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atrodo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kad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jis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yra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tuščias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Baliono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pripūsti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butelyje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nepavyks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nes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trukdys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suspaustas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oras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aveikslėlis 8">
            <a:extLst>
              <a:ext uri="{FF2B5EF4-FFF2-40B4-BE49-F238E27FC236}">
                <a16:creationId xmlns:a16="http://schemas.microsoft.com/office/drawing/2014/main" xmlns="" id="{5571FE7E-FF46-4A09-938A-39E0EBA5A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50918">
            <a:off x="7598366" y="1296433"/>
            <a:ext cx="3220233" cy="383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08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AC7EA-554D-49C1-858F-DC02A9DF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ANTRADIENIS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BE1B3A0-4659-4BFA-8335-7A8E2EBEA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9" y="1905001"/>
            <a:ext cx="4850296" cy="3647660"/>
          </a:xfrm>
        </p:spPr>
      </p:pic>
    </p:spTree>
    <p:extLst>
      <p:ext uri="{BB962C8B-B14F-4D97-AF65-F5344CB8AC3E}">
        <p14:creationId xmlns:p14="http://schemas.microsoft.com/office/powerpoint/2010/main" val="242882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E0C832-20BD-4941-B9E6-89836FAB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ORAS</a:t>
            </a:r>
            <a:endParaRPr lang="lt-LT" sz="4400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30803A-9C86-4CE4-B0E5-F0C4F908B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944110" cy="200597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err="1">
                <a:latin typeface="Comic Sans MS" panose="030F0702030302020204" pitchFamily="66" charset="0"/>
              </a:rPr>
              <a:t>Vakar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kalb</a:t>
            </a:r>
            <a:r>
              <a:rPr lang="lt-LT" sz="2000" dirty="0">
                <a:latin typeface="Comic Sans MS" panose="030F0702030302020204" pitchFamily="66" charset="0"/>
              </a:rPr>
              <a:t>ė</a:t>
            </a:r>
            <a:r>
              <a:rPr lang="en-US" sz="2000" dirty="0" err="1">
                <a:latin typeface="Comic Sans MS" panose="030F0702030302020204" pitchFamily="66" charset="0"/>
              </a:rPr>
              <a:t>jome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apie</a:t>
            </a:r>
            <a:r>
              <a:rPr lang="en-US" sz="2000" dirty="0">
                <a:latin typeface="Comic Sans MS" panose="030F0702030302020204" pitchFamily="66" charset="0"/>
              </a:rPr>
              <a:t> ORĄ;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omic Sans MS" panose="030F0702030302020204" pitchFamily="66" charset="0"/>
              </a:rPr>
              <a:t>ORO YRA VISUR;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omic Sans MS" panose="030F0702030302020204" pitchFamily="66" charset="0"/>
              </a:rPr>
              <a:t>ORAS YRA NEMATOMAS.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Kas yra oras?&#10; ">
            <a:extLst>
              <a:ext uri="{FF2B5EF4-FFF2-40B4-BE49-F238E27FC236}">
                <a16:creationId xmlns:a16="http://schemas.microsoft.com/office/drawing/2014/main" xmlns="" id="{FF9072B8-BC42-4E1B-BABF-DBA0A8E8C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2575" y="1443831"/>
            <a:ext cx="4562475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77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56DB03-9A08-4A6B-B94A-0DDB5C16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RASK SKIRTUMUS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xmlns="" id="{798BDB46-9002-4757-8A27-113BD0497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2870" y="1537252"/>
            <a:ext cx="4255086" cy="433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7">
            <a:extLst>
              <a:ext uri="{FF2B5EF4-FFF2-40B4-BE49-F238E27FC236}">
                <a16:creationId xmlns:a16="http://schemas.microsoft.com/office/drawing/2014/main" xmlns="" id="{A7305566-94A1-4321-86D8-D3D40BCE75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14431" y="1537252"/>
            <a:ext cx="3882439" cy="443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2367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BF91E-1C3F-48F3-BEE1-51BB8A12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VANDUO SUDARO DIDŽIAUSIĄ ŽMOGAUS ORGANIZMO DALĮ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C0A7EF7-804F-4D04-9094-ECB557EC1A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1" t="8859" r="-15431" b="-6931"/>
          <a:stretch>
            <a:fillRect/>
          </a:stretch>
        </p:blipFill>
        <p:spPr bwMode="auto">
          <a:xfrm>
            <a:off x="3260035" y="2177807"/>
            <a:ext cx="7209181" cy="36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9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75E8D-8C81-4DD8-B552-28FD32E0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VANDENS IŠGERTI DAUGIAU REIKIA KAI: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0747BD-DD6F-4E66-A62B-FE15A32E3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IŠTROŠKĘS ESI;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BŪNI ILGAI LAUKE SAULĖTĄ DIENĄ;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SPORTUOJI;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omic Sans MS" panose="030F0702030302020204" pitchFamily="66" charset="0"/>
              </a:rPr>
              <a:t>SERGI.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VANDENS POREIKĮ GALIMA APSKAIČIUOTI: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KŪNO SVORIS KG X 30 ML</a:t>
            </a:r>
          </a:p>
          <a:p>
            <a:r>
              <a:rPr lang="en-US" sz="1800" b="1" dirty="0">
                <a:latin typeface="Comic Sans MS" panose="030F0702030302020204" pitchFamily="66" charset="0"/>
              </a:rPr>
              <a:t>( PVZ. 36 KG x 30 ML=1080 ML ARBA 4,5 STIKLINĖS VANDENS)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ABFB10-EAF8-4E22-99FA-4A9787625E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3199">
            <a:off x="9635013" y="1989070"/>
            <a:ext cx="2105631" cy="1656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33F476-1389-4933-B495-D3C351C6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2627">
            <a:off x="6643532" y="2732690"/>
            <a:ext cx="1656522" cy="2016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E9742B-505A-4D34-ABD9-A6BD920A644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402" y="415436"/>
            <a:ext cx="2745946" cy="177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C1426E-87C0-43FB-BF76-61F381A8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1876">
            <a:off x="8664780" y="4057599"/>
            <a:ext cx="2015353" cy="219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9247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5579E-5244-4962-AF84-36EED0CF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 KAIP SKYSTIS IŠ KOJŲ PASIEKIA PEČIUS IR GALVĄ?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JEI TURI GALIMYBĘ ATLIK ŠĮ EKSPERIMENTĄ.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BUS ĮDOMU. LAUKSIU NUOTRAUKŲ</a:t>
            </a:r>
            <a:endParaRPr lang="lt-LT" sz="2400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10">
            <a:extLst>
              <a:ext uri="{FF2B5EF4-FFF2-40B4-BE49-F238E27FC236}">
                <a16:creationId xmlns:a16="http://schemas.microsoft.com/office/drawing/2014/main" xmlns="" id="{7B40E541-CA34-4EFD-8D7F-2B7D182DEB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2659" y="2014330"/>
            <a:ext cx="3354649" cy="389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11">
            <a:extLst>
              <a:ext uri="{FF2B5EF4-FFF2-40B4-BE49-F238E27FC236}">
                <a16:creationId xmlns:a16="http://schemas.microsoft.com/office/drawing/2014/main" xmlns="" id="{44E4F329-1156-4C87-ABE0-9554C34797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1461" y="2125663"/>
            <a:ext cx="3354649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61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DF7FA9-E081-4B2B-B5FB-7D4A8529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5508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SAVAITĖS UŽDAVINIAI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53425A-9EB1-4FCE-9D98-7B41E6037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996950"/>
            <a:ext cx="3505199" cy="5414961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Noriai</a:t>
            </a:r>
            <a:r>
              <a:rPr lang="en-US" dirty="0"/>
              <a:t> </a:t>
            </a:r>
            <a:r>
              <a:rPr lang="en-US" dirty="0" err="1"/>
              <a:t>steb</a:t>
            </a:r>
            <a:r>
              <a:rPr lang="lt-LT" dirty="0"/>
              <a:t>ė</a:t>
            </a:r>
            <a:r>
              <a:rPr lang="en-US" dirty="0"/>
              <a:t>s, </a:t>
            </a:r>
            <a:r>
              <a:rPr lang="en-US" dirty="0" err="1"/>
              <a:t>tyrin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eksperimentuos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įvairiomis</a:t>
            </a:r>
            <a:r>
              <a:rPr lang="en-US" dirty="0"/>
              <a:t> </a:t>
            </a:r>
            <a:r>
              <a:rPr lang="en-US" dirty="0" err="1"/>
              <a:t>medžiagomis</a:t>
            </a:r>
            <a:r>
              <a:rPr lang="en-US" dirty="0"/>
              <a:t>(</a:t>
            </a:r>
            <a:r>
              <a:rPr lang="en-US" dirty="0" err="1"/>
              <a:t>oru</a:t>
            </a:r>
            <a:r>
              <a:rPr lang="en-US" dirty="0"/>
              <a:t>, </a:t>
            </a:r>
            <a:r>
              <a:rPr lang="en-US" dirty="0" err="1"/>
              <a:t>vandeniu</a:t>
            </a:r>
            <a:r>
              <a:rPr lang="en-US" dirty="0"/>
              <a:t>), </a:t>
            </a:r>
            <a:r>
              <a:rPr lang="en-US" dirty="0" err="1"/>
              <a:t>pasitelkdamas</a:t>
            </a:r>
            <a:r>
              <a:rPr lang="en-US" dirty="0"/>
              <a:t> </a:t>
            </a:r>
            <a:r>
              <a:rPr lang="en-US" dirty="0" err="1"/>
              <a:t>pojūčius</a:t>
            </a:r>
            <a:r>
              <a:rPr lang="en-US" dirty="0"/>
              <a:t> </a:t>
            </a:r>
            <a:r>
              <a:rPr lang="en-US" dirty="0" err="1"/>
              <a:t>mok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daryti</a:t>
            </a:r>
            <a:r>
              <a:rPr lang="en-US" dirty="0"/>
              <a:t> </a:t>
            </a:r>
            <a:r>
              <a:rPr lang="en-US" dirty="0" err="1"/>
              <a:t>išvadas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Atlikdamas</a:t>
            </a:r>
            <a:r>
              <a:rPr lang="en-US" dirty="0"/>
              <a:t> UB </a:t>
            </a:r>
            <a:r>
              <a:rPr lang="en-US" dirty="0" err="1"/>
              <a:t>ir</a:t>
            </a:r>
            <a:r>
              <a:rPr lang="en-US" dirty="0"/>
              <a:t> PK </a:t>
            </a:r>
            <a:r>
              <a:rPr lang="en-US" dirty="0" err="1"/>
              <a:t>pateiktas</a:t>
            </a:r>
            <a:r>
              <a:rPr lang="en-US" dirty="0"/>
              <a:t> </a:t>
            </a:r>
            <a:r>
              <a:rPr lang="en-US" dirty="0" err="1"/>
              <a:t>užduotis</a:t>
            </a:r>
            <a:r>
              <a:rPr lang="en-US" dirty="0"/>
              <a:t>, </a:t>
            </a:r>
            <a:r>
              <a:rPr lang="en-US" dirty="0" err="1"/>
              <a:t>suvoks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aplinką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pažinti</a:t>
            </a:r>
            <a:r>
              <a:rPr lang="en-US" dirty="0"/>
              <a:t> </a:t>
            </a:r>
            <a:r>
              <a:rPr lang="en-US" dirty="0" err="1"/>
              <a:t>įvairiais</a:t>
            </a:r>
            <a:r>
              <a:rPr lang="en-US" dirty="0"/>
              <a:t> </a:t>
            </a:r>
            <a:r>
              <a:rPr lang="en-US" dirty="0" err="1"/>
              <a:t>būdais</a:t>
            </a:r>
            <a:r>
              <a:rPr lang="en-US" dirty="0"/>
              <a:t>: </a:t>
            </a:r>
            <a:r>
              <a:rPr lang="en-US" dirty="0" err="1"/>
              <a:t>pasitelkus</a:t>
            </a:r>
            <a:r>
              <a:rPr lang="en-US" dirty="0"/>
              <a:t> </a:t>
            </a:r>
            <a:r>
              <a:rPr lang="en-US" dirty="0" err="1"/>
              <a:t>jusles</a:t>
            </a:r>
            <a:r>
              <a:rPr lang="en-US" dirty="0"/>
              <a:t>, </a:t>
            </a:r>
            <a:r>
              <a:rPr lang="en-US" dirty="0" err="1"/>
              <a:t>suvokimą</a:t>
            </a:r>
            <a:r>
              <a:rPr lang="en-US" dirty="0"/>
              <a:t>, </a:t>
            </a:r>
            <a:r>
              <a:rPr lang="en-US" dirty="0" err="1"/>
              <a:t>mąstymą</a:t>
            </a:r>
            <a:r>
              <a:rPr lang="en-US" dirty="0"/>
              <a:t>, </a:t>
            </a:r>
            <a:r>
              <a:rPr lang="en-US" dirty="0" err="1"/>
              <a:t>vaizduotę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Remdamasis</a:t>
            </a:r>
            <a:r>
              <a:rPr lang="en-US" dirty="0"/>
              <a:t> </a:t>
            </a:r>
            <a:r>
              <a:rPr lang="en-US" dirty="0" err="1"/>
              <a:t>pateiktais</a:t>
            </a:r>
            <a:r>
              <a:rPr lang="en-US" dirty="0"/>
              <a:t> </a:t>
            </a:r>
            <a:r>
              <a:rPr lang="en-US" dirty="0" err="1"/>
              <a:t>pavyzdžiais</a:t>
            </a:r>
            <a:r>
              <a:rPr lang="en-US" dirty="0"/>
              <a:t>, </a:t>
            </a:r>
            <a:r>
              <a:rPr lang="en-US" dirty="0" err="1"/>
              <a:t>stengsis</a:t>
            </a:r>
            <a:r>
              <a:rPr lang="en-US" dirty="0"/>
              <a:t> </a:t>
            </a:r>
            <a:r>
              <a:rPr lang="en-US" dirty="0" err="1"/>
              <a:t>savarankiškai</a:t>
            </a:r>
            <a:r>
              <a:rPr lang="en-US" dirty="0"/>
              <a:t> </a:t>
            </a:r>
            <a:r>
              <a:rPr lang="en-US" dirty="0" err="1"/>
              <a:t>suformuluoti</a:t>
            </a:r>
            <a:r>
              <a:rPr lang="en-US" dirty="0"/>
              <a:t> </a:t>
            </a:r>
            <a:r>
              <a:rPr lang="en-US" dirty="0" err="1"/>
              <a:t>bandymų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eksperimentų</a:t>
            </a:r>
            <a:r>
              <a:rPr lang="en-US" dirty="0"/>
              <a:t> </a:t>
            </a:r>
            <a:r>
              <a:rPr lang="en-US" dirty="0" err="1"/>
              <a:t>išvadas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Gebės</a:t>
            </a:r>
            <a:r>
              <a:rPr lang="en-US" dirty="0"/>
              <a:t> </a:t>
            </a:r>
            <a:r>
              <a:rPr lang="en-US" dirty="0" err="1"/>
              <a:t>atpažinti</a:t>
            </a:r>
            <a:r>
              <a:rPr lang="en-US" dirty="0"/>
              <a:t> </a:t>
            </a:r>
            <a:r>
              <a:rPr lang="en-US" dirty="0" err="1"/>
              <a:t>vardijamose</a:t>
            </a:r>
            <a:r>
              <a:rPr lang="en-US" dirty="0"/>
              <a:t> </a:t>
            </a:r>
            <a:r>
              <a:rPr lang="en-US" dirty="0" err="1"/>
              <a:t>žodžiuose</a:t>
            </a:r>
            <a:r>
              <a:rPr lang="en-US" dirty="0"/>
              <a:t> </a:t>
            </a:r>
            <a:r>
              <a:rPr lang="en-US" dirty="0" err="1"/>
              <a:t>garsą</a:t>
            </a:r>
            <a:r>
              <a:rPr lang="en-US" dirty="0"/>
              <a:t> S, </a:t>
            </a:r>
            <a:r>
              <a:rPr lang="en-US" dirty="0" err="1"/>
              <a:t>išvardys</a:t>
            </a:r>
            <a:r>
              <a:rPr lang="en-US" dirty="0"/>
              <a:t> </a:t>
            </a:r>
            <a:r>
              <a:rPr lang="en-US" dirty="0" err="1"/>
              <a:t>visus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nesudėtinguose</a:t>
            </a:r>
            <a:r>
              <a:rPr lang="en-US" dirty="0"/>
              <a:t> </a:t>
            </a:r>
            <a:r>
              <a:rPr lang="en-US" dirty="0" err="1"/>
              <a:t>žodžiuose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Atlikdamas</a:t>
            </a:r>
            <a:r>
              <a:rPr lang="en-US" dirty="0"/>
              <a:t> </a:t>
            </a:r>
            <a:r>
              <a:rPr lang="en-US" dirty="0" err="1"/>
              <a:t>klausymo</a:t>
            </a:r>
            <a:r>
              <a:rPr lang="en-US" dirty="0"/>
              <a:t> </a:t>
            </a:r>
            <a:r>
              <a:rPr lang="en-US" dirty="0" err="1"/>
              <a:t>užduotis</a:t>
            </a:r>
            <a:r>
              <a:rPr lang="en-US" dirty="0"/>
              <a:t>, </a:t>
            </a:r>
            <a:r>
              <a:rPr lang="en-US" dirty="0" err="1"/>
              <a:t>geb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atpažinti</a:t>
            </a:r>
            <a:r>
              <a:rPr lang="en-US" dirty="0"/>
              <a:t> </a:t>
            </a:r>
            <a:r>
              <a:rPr lang="en-US" dirty="0" err="1"/>
              <a:t>kasdien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aplinkos</a:t>
            </a:r>
            <a:r>
              <a:rPr lang="en-US" dirty="0"/>
              <a:t>, </a:t>
            </a:r>
            <a:r>
              <a:rPr lang="en-US" dirty="0" err="1"/>
              <a:t>buities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; </a:t>
            </a:r>
            <a:r>
              <a:rPr lang="en-US" dirty="0" err="1"/>
              <a:t>stengsis</a:t>
            </a:r>
            <a:r>
              <a:rPr lang="en-US" dirty="0"/>
              <a:t> </a:t>
            </a:r>
            <a:r>
              <a:rPr lang="en-US" dirty="0" err="1"/>
              <a:t>šiuos</a:t>
            </a:r>
            <a:r>
              <a:rPr lang="en-US" dirty="0"/>
              <a:t> </a:t>
            </a:r>
            <a:r>
              <a:rPr lang="en-US" dirty="0" err="1"/>
              <a:t>garsus</a:t>
            </a:r>
            <a:r>
              <a:rPr lang="en-US" dirty="0"/>
              <a:t> </a:t>
            </a:r>
            <a:r>
              <a:rPr lang="en-US" dirty="0" err="1"/>
              <a:t>apibūdinti</a:t>
            </a:r>
            <a:r>
              <a:rPr lang="en-US" dirty="0"/>
              <a:t> </a:t>
            </a:r>
            <a:r>
              <a:rPr lang="en-US" dirty="0" err="1"/>
              <a:t>savais</a:t>
            </a:r>
            <a:r>
              <a:rPr lang="en-US" dirty="0"/>
              <a:t> </a:t>
            </a:r>
            <a:r>
              <a:rPr lang="en-US" dirty="0" err="1"/>
              <a:t>žodžiais</a:t>
            </a:r>
            <a:r>
              <a:rPr lang="en-US" dirty="0"/>
              <a:t>.</a:t>
            </a:r>
          </a:p>
          <a:p>
            <a:r>
              <a:rPr lang="en-US" b="1" dirty="0" err="1"/>
              <a:t>Sąvokos</a:t>
            </a:r>
            <a:r>
              <a:rPr lang="en-US" b="1" dirty="0"/>
              <a:t> </a:t>
            </a:r>
            <a:r>
              <a:rPr lang="en-US" b="1" dirty="0" err="1"/>
              <a:t>ir</a:t>
            </a:r>
            <a:r>
              <a:rPr lang="en-US" b="1" dirty="0"/>
              <a:t> </a:t>
            </a:r>
            <a:r>
              <a:rPr lang="en-US" b="1" dirty="0" err="1"/>
              <a:t>svarbūs</a:t>
            </a:r>
            <a:r>
              <a:rPr lang="en-US" b="1" dirty="0"/>
              <a:t> </a:t>
            </a:r>
            <a:r>
              <a:rPr lang="en-US" b="1" dirty="0" err="1"/>
              <a:t>žodžiai</a:t>
            </a:r>
            <a:r>
              <a:rPr lang="en-US" b="1" dirty="0"/>
              <a:t>:</a:t>
            </a:r>
          </a:p>
          <a:p>
            <a:r>
              <a:rPr lang="en-US" dirty="0" err="1"/>
              <a:t>Tyrimas</a:t>
            </a:r>
            <a:r>
              <a:rPr lang="en-US" dirty="0"/>
              <a:t>, </a:t>
            </a:r>
            <a:r>
              <a:rPr lang="en-US" dirty="0" err="1"/>
              <a:t>mėgintuvėlis</a:t>
            </a:r>
            <a:r>
              <a:rPr lang="en-US" dirty="0"/>
              <a:t>, </a:t>
            </a:r>
            <a:r>
              <a:rPr lang="en-US" dirty="0" err="1"/>
              <a:t>bandymas</a:t>
            </a:r>
            <a:r>
              <a:rPr lang="en-US" dirty="0"/>
              <a:t>, </a:t>
            </a:r>
            <a:r>
              <a:rPr lang="en-US" dirty="0" err="1"/>
              <a:t>išvada</a:t>
            </a:r>
            <a:r>
              <a:rPr lang="en-US" dirty="0"/>
              <a:t>, </a:t>
            </a:r>
            <a:r>
              <a:rPr lang="en-US" dirty="0" err="1"/>
              <a:t>oras</a:t>
            </a:r>
            <a:r>
              <a:rPr lang="en-US" dirty="0"/>
              <a:t>, </a:t>
            </a:r>
            <a:r>
              <a:rPr lang="en-US" dirty="0" err="1"/>
              <a:t>tornadas</a:t>
            </a:r>
            <a:r>
              <a:rPr lang="en-US" dirty="0"/>
              <a:t>, </a:t>
            </a:r>
            <a:r>
              <a:rPr lang="en-US" dirty="0" err="1"/>
              <a:t>tankumas</a:t>
            </a:r>
            <a:r>
              <a:rPr lang="en-US" dirty="0"/>
              <a:t>, </a:t>
            </a:r>
            <a:r>
              <a:rPr lang="en-US" dirty="0" err="1"/>
              <a:t>uosl</a:t>
            </a:r>
            <a:r>
              <a:rPr lang="lt-LT" dirty="0"/>
              <a:t>ė</a:t>
            </a:r>
            <a:r>
              <a:rPr lang="en-US" dirty="0"/>
              <a:t>, </a:t>
            </a:r>
            <a:r>
              <a:rPr lang="en-US" dirty="0" err="1"/>
              <a:t>lyt</a:t>
            </a:r>
            <a:r>
              <a:rPr lang="lt-LT" dirty="0"/>
              <a:t>ė</a:t>
            </a:r>
            <a:r>
              <a:rPr lang="en-US" dirty="0" err="1"/>
              <a:t>jimas</a:t>
            </a:r>
            <a:r>
              <a:rPr lang="en-US" dirty="0"/>
              <a:t>, </a:t>
            </a:r>
            <a:r>
              <a:rPr lang="en-US" dirty="0" err="1"/>
              <a:t>rega</a:t>
            </a:r>
            <a:r>
              <a:rPr lang="en-US" dirty="0"/>
              <a:t>, </a:t>
            </a:r>
            <a:r>
              <a:rPr lang="en-US" dirty="0" err="1"/>
              <a:t>klausa</a:t>
            </a:r>
            <a:r>
              <a:rPr lang="en-US" dirty="0"/>
              <a:t>, </a:t>
            </a:r>
            <a:r>
              <a:rPr lang="en-US" dirty="0" err="1"/>
              <a:t>skonis</a:t>
            </a:r>
            <a:r>
              <a:rPr lang="en-US" dirty="0"/>
              <a:t>, </a:t>
            </a:r>
            <a:r>
              <a:rPr lang="en-US" dirty="0" err="1"/>
              <a:t>pojūčiai</a:t>
            </a:r>
            <a:r>
              <a:rPr lang="en-US" dirty="0"/>
              <a:t>, </a:t>
            </a:r>
            <a:r>
              <a:rPr lang="en-US" dirty="0" err="1"/>
              <a:t>kaleidoskopas</a:t>
            </a:r>
            <a:r>
              <a:rPr lang="en-US" dirty="0"/>
              <a:t>, </a:t>
            </a:r>
            <a:r>
              <a:rPr lang="en-US" dirty="0" err="1"/>
              <a:t>vulkanas</a:t>
            </a:r>
            <a:r>
              <a:rPr lang="en-US" dirty="0"/>
              <a:t>.</a:t>
            </a:r>
          </a:p>
        </p:txBody>
      </p:sp>
      <p:pic>
        <p:nvPicPr>
          <p:cNvPr id="1026" name="Picture 2" descr="3 smagūs eksperimentai vaikams | PasMama.lt">
            <a:extLst>
              <a:ext uri="{FF2B5EF4-FFF2-40B4-BE49-F238E27FC236}">
                <a16:creationId xmlns:a16="http://schemas.microsoft.com/office/drawing/2014/main" xmlns="" id="{913B4629-2640-4374-A086-A6FE710F2B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4" y="834887"/>
            <a:ext cx="4081669" cy="51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9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5AA5-85C0-4109-B478-E13AAABD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KIEK PLANETOS UŽIMA VANDUO?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911FD4-AFE1-4143-A911-476AA7974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 panose="030F0702030302020204" pitchFamily="66" charset="0"/>
              </a:rPr>
              <a:t>75 % PLANETOS PAVIRŠIAUS UŽIMA VANDUO;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Comic Sans MS" panose="030F0702030302020204" pitchFamily="66" charset="0"/>
              </a:rPr>
              <a:t>3 % IŠ ŠIOS MASĖS YRA GĖLAS VANDUO</a:t>
            </a:r>
          </a:p>
          <a:p>
            <a:r>
              <a:rPr lang="en-US" sz="2400" b="1" dirty="0">
                <a:latin typeface="Comic Sans MS" panose="030F0702030302020204" pitchFamily="66" charset="0"/>
              </a:rPr>
              <a:t>( TIKAMAS GERTI)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A4BE26-53D0-4735-A552-3E81C3EC44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3038" y="910431"/>
            <a:ext cx="4781550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138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23B59-A4F0-486F-A42D-983AF95A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KOKIOS SPALVOS YRA VANDUO?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3D2632-1D30-4D6D-B342-9E5354C5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b="1" dirty="0">
                <a:latin typeface="Comic Sans MS" panose="030F0702030302020204" pitchFamily="66" charset="0"/>
              </a:rPr>
              <a:t>Jis iš tikrųjų yra bespalvis, bet piešiniuose vaizduojamas </a:t>
            </a:r>
            <a:r>
              <a:rPr lang="lt-LT" sz="1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mėlyna</a:t>
            </a:r>
            <a:r>
              <a:rPr lang="lt-LT" sz="1600" b="1" dirty="0">
                <a:latin typeface="Comic Sans MS" panose="030F0702030302020204" pitchFamily="66" charset="0"/>
              </a:rPr>
              <a:t>, </a:t>
            </a:r>
            <a:r>
              <a:rPr lang="lt-LT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žydra</a:t>
            </a:r>
            <a:r>
              <a:rPr lang="lt-LT" sz="1600" b="1" dirty="0">
                <a:latin typeface="Comic Sans MS" panose="030F0702030302020204" pitchFamily="66" charset="0"/>
              </a:rPr>
              <a:t> ar </a:t>
            </a:r>
            <a:r>
              <a:rPr lang="lt-LT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violetine</a:t>
            </a:r>
            <a:r>
              <a:rPr lang="lt-LT" sz="1600" b="1" dirty="0">
                <a:latin typeface="Comic Sans MS" panose="030F0702030302020204" pitchFamily="66" charset="0"/>
              </a:rPr>
              <a:t> spalva. Tai šaltos spalvos. </a:t>
            </a:r>
          </a:p>
          <a:p>
            <a:r>
              <a:rPr lang="lt-LT" sz="1800" b="1" dirty="0">
                <a:latin typeface="Comic Sans MS" panose="030F0702030302020204" pitchFamily="66" charset="0"/>
              </a:rPr>
              <a:t>Užduotis.</a:t>
            </a:r>
          </a:p>
          <a:p>
            <a:r>
              <a:rPr lang="lt-LT" sz="1600" b="1" dirty="0">
                <a:latin typeface="Comic Sans MS" panose="030F0702030302020204" pitchFamily="66" charset="0"/>
              </a:rPr>
              <a:t>Suskaičiuokite lašelius nusakydami tikslią vietą ir prisimindami sąvokas „kairė“ ir „dešinė“, „viršus“ ir „apačia“. </a:t>
            </a:r>
          </a:p>
          <a:p>
            <a:r>
              <a:rPr lang="lt-LT" sz="1600" b="1" dirty="0">
                <a:latin typeface="Comic Sans MS" panose="030F0702030302020204" pitchFamily="66" charset="0"/>
              </a:rPr>
              <a:t>Pvz. Kairėje viršuje yra 9 lietaus lašeliai. </a:t>
            </a:r>
          </a:p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C3D530A2-D4D0-490E-92B5-2D3C09611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400" y="446089"/>
            <a:ext cx="3552825" cy="541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770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2964B-F01A-4321-8018-3312F27B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MOKYKIMĖS TAUPYTI VANDENĮ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13E120-B581-4EA7-9183-0A7D9AB58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2057" y="2126222"/>
            <a:ext cx="3852553" cy="3777622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lt-LT" altLang="lt-LT" b="1" dirty="0">
                <a:latin typeface="Comic Sans MS" panose="030F0702030302020204" pitchFamily="66" charset="0"/>
              </a:rPr>
              <a:t>UŽDUOTIS.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Įvertink kiekvieno vaiko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vandens naudojimą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atitinkama šypsenėle.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Linksmas veidas –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taupus vandens naudojimas.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Liūdnas veidas – </a:t>
            </a:r>
          </a:p>
          <a:p>
            <a:pPr>
              <a:spcBef>
                <a:spcPct val="0"/>
              </a:spcBef>
              <a:buNone/>
            </a:pPr>
            <a:r>
              <a:rPr lang="lt-LT" altLang="lt-LT" dirty="0">
                <a:latin typeface="Comic Sans MS" panose="030F0702030302020204" pitchFamily="66" charset="0"/>
              </a:rPr>
              <a:t>netaupus vandens naudojimas. </a:t>
            </a:r>
          </a:p>
          <a:p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628DB5E-5D7D-4638-BC1C-F1415C2C4C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4904" y="2126221"/>
            <a:ext cx="5035826" cy="449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2401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7DC34-1239-40EE-BC2A-6C5D59D0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ŠAUNIAI PADIRBĖJAI- PAILSĖK!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ATLIK SMAGŲ EKSPERIMENTĄ SU PIEŠTUKAIS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250B989D-B7C5-4661-B26A-FB757C08B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5" y="2133600"/>
            <a:ext cx="8911687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26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B73E9-8471-4F57-8695-AD37C62E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EKSPERIMENTAI SU VANDENIU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8 eksperimentai su vandeniu">
            <a:hlinkClick r:id="" action="ppaction://media"/>
            <a:extLst>
              <a:ext uri="{FF2B5EF4-FFF2-40B4-BE49-F238E27FC236}">
                <a16:creationId xmlns:a16="http://schemas.microsoft.com/office/drawing/2014/main" xmlns="" id="{6FFE0B98-41AA-43D3-B807-8DCAE0CAC9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1081" y="2173356"/>
            <a:ext cx="837537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0A492E-B41C-487E-A239-4B8D3D69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ATLIKITE MENINĘ IR UB UŽDUOTIS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C306C9-4206-452A-85B1-F5081C34E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9373" y="1418755"/>
            <a:ext cx="3992732" cy="486245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MENINĖ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5E9CB-B62C-40AD-BEDA-7EF466AB7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POPIERIAUS LAPĄ PAMERKIME Į VANDENĮ;</a:t>
            </a:r>
          </a:p>
          <a:p>
            <a:r>
              <a:rPr lang="en-US" dirty="0">
                <a:latin typeface="Comic Sans MS" panose="030F0702030302020204" pitchFamily="66" charset="0"/>
              </a:rPr>
              <a:t>IŠTRAUKUS, VANDENS PERTEKLIŲ NUBRAUKTI KEMPINĖLE;</a:t>
            </a:r>
          </a:p>
          <a:p>
            <a:r>
              <a:rPr lang="en-US" dirty="0">
                <a:latin typeface="Comic Sans MS" panose="030F0702030302020204" pitchFamily="66" charset="0"/>
              </a:rPr>
              <a:t>ANT ŠLAPIO LAPO AKVARELE ŠALTOMIS SPALVOMIS NUPIEŠTI JŪROS BANGAS, KAD POPIERIUS NESPĖTŲ IŠDŽIŪTI.</a:t>
            </a:r>
            <a:endParaRPr lang="lt-LT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41C8A3-5060-403A-AA6D-3A560FE78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4150" y="1418755"/>
            <a:ext cx="3999001" cy="486528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UB 16 UŽDUOTIS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410A3A6-6430-44D7-8269-5E41588346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5143" y="2028217"/>
            <a:ext cx="3354060" cy="3564834"/>
          </a:xfrm>
        </p:spPr>
      </p:pic>
    </p:spTree>
    <p:extLst>
      <p:ext uri="{BB962C8B-B14F-4D97-AF65-F5344CB8AC3E}">
        <p14:creationId xmlns:p14="http://schemas.microsoft.com/office/powerpoint/2010/main" val="84885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E35D9-91AE-4E86-A44E-A02ADCBE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TREČIADIENIS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0170123-DE61-4BF6-B6D2-01929C315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1905000"/>
            <a:ext cx="4731026" cy="3713921"/>
          </a:xfrm>
        </p:spPr>
      </p:pic>
    </p:spTree>
    <p:extLst>
      <p:ext uri="{BB962C8B-B14F-4D97-AF65-F5344CB8AC3E}">
        <p14:creationId xmlns:p14="http://schemas.microsoft.com/office/powerpoint/2010/main" val="25996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FC3B5-5325-479A-A7D6-6D1501A1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56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“NEŽIŪRĖK, KĄ DARAU, O KLAUSYK, KĄ SAKAU!”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Uodegos ausys,dramblys,dumbo,ausys,pilka - nemokamos nuotraukos ...">
            <a:extLst>
              <a:ext uri="{FF2B5EF4-FFF2-40B4-BE49-F238E27FC236}">
                <a16:creationId xmlns:a16="http://schemas.microsoft.com/office/drawing/2014/main" xmlns="" id="{4785D3FA-32DF-4849-8FCD-AD3F80860D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0469" y="2133600"/>
            <a:ext cx="41876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CB506615-F95C-4A4C-8738-D6FD6318D819}"/>
              </a:ext>
            </a:extLst>
          </p:cNvPr>
          <p:cNvSpPr/>
          <p:nvPr/>
        </p:nvSpPr>
        <p:spPr>
          <a:xfrm>
            <a:off x="1391478" y="2133600"/>
            <a:ext cx="4187687" cy="34323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ŽAIDIMAS</a:t>
            </a:r>
          </a:p>
          <a:p>
            <a:pPr algn="ctr"/>
            <a:r>
              <a:rPr lang="en-US" dirty="0"/>
              <a:t>SAKOME “PALIESKITE SAVO AUSĮ”, o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liečiame</a:t>
            </a:r>
            <a:r>
              <a:rPr lang="en-US" dirty="0"/>
              <a:t> </a:t>
            </a:r>
            <a:r>
              <a:rPr lang="en-US" dirty="0" err="1"/>
              <a:t>nosį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AKYS IR AUSYS TURĖJO VYKDYTI SKIRTINGAS KOMANDAS. AUSYS IR AKYS YRA SVARBIOS ŽMOGAUS GYVENIME.</a:t>
            </a:r>
          </a:p>
        </p:txBody>
      </p:sp>
    </p:spTree>
    <p:extLst>
      <p:ext uri="{BB962C8B-B14F-4D97-AF65-F5344CB8AC3E}">
        <p14:creationId xmlns:p14="http://schemas.microsoft.com/office/powerpoint/2010/main" val="1479710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29C44-9956-4A16-8508-274A1E5B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ŽMOGUS TURI 5 JUSLES. KUO KĄ JAUTI?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7">
            <a:extLst>
              <a:ext uri="{FF2B5EF4-FFF2-40B4-BE49-F238E27FC236}">
                <a16:creationId xmlns:a16="http://schemas.microsoft.com/office/drawing/2014/main" xmlns="" id="{9013307F-9D62-46B6-9CBD-3F647BF1A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503" y="2133600"/>
            <a:ext cx="3858109" cy="3778250"/>
          </a:xfrm>
          <a:prstGeom prst="rect">
            <a:avLst/>
          </a:prstGeom>
        </p:spPr>
      </p:pic>
      <p:sp>
        <p:nvSpPr>
          <p:cNvPr id="8" name="Turinio vietos rezervavimo ženklas 2">
            <a:extLst>
              <a:ext uri="{FF2B5EF4-FFF2-40B4-BE49-F238E27FC236}">
                <a16:creationId xmlns:a16="http://schemas.microsoft.com/office/drawing/2014/main" xmlns="" id="{9F4E9DF1-CDC9-482D-A0A0-3FB1EB21F80C}"/>
              </a:ext>
            </a:extLst>
          </p:cNvPr>
          <p:cNvSpPr>
            <a:spLocks noGrp="1"/>
          </p:cNvSpPr>
          <p:nvPr/>
        </p:nvSpPr>
        <p:spPr>
          <a:xfrm>
            <a:off x="2592925" y="1716947"/>
            <a:ext cx="4178936" cy="4312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i="1" dirty="0">
                <a:solidFill>
                  <a:srgbClr val="7030A0"/>
                </a:solidFill>
              </a:rPr>
              <a:t>1. MATAU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2. ragauju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3. LIEČIU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4. UŽUODŽIU</a:t>
            </a:r>
          </a:p>
          <a:p>
            <a:r>
              <a:rPr lang="lt-LT" b="1" i="1" dirty="0">
                <a:solidFill>
                  <a:srgbClr val="7030A0"/>
                </a:solidFill>
              </a:rPr>
              <a:t>5. girdžiu</a:t>
            </a:r>
            <a:endParaRPr lang="en-US" b="1" i="1" dirty="0">
              <a:solidFill>
                <a:srgbClr val="7030A0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8046AE56-4FC4-44E7-A207-16CAC02E0674}"/>
              </a:ext>
            </a:extLst>
          </p:cNvPr>
          <p:cNvCxnSpPr>
            <a:endCxn id="5" idx="0"/>
          </p:cNvCxnSpPr>
          <p:nvPr/>
        </p:nvCxnSpPr>
        <p:spPr>
          <a:xfrm>
            <a:off x="4161183" y="1905000"/>
            <a:ext cx="5414375" cy="2286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xmlns="" id="{C4E46413-A254-4C66-9D9D-641074EBBC90}"/>
              </a:ext>
            </a:extLst>
          </p:cNvPr>
          <p:cNvCxnSpPr/>
          <p:nvPr/>
        </p:nvCxnSpPr>
        <p:spPr>
          <a:xfrm flipV="1">
            <a:off x="4439478" y="2133600"/>
            <a:ext cx="6387548" cy="3445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E6EC6BC9-D33A-4724-9A68-71994AE6E403}"/>
              </a:ext>
            </a:extLst>
          </p:cNvPr>
          <p:cNvCxnSpPr/>
          <p:nvPr/>
        </p:nvCxnSpPr>
        <p:spPr>
          <a:xfrm>
            <a:off x="3949148" y="2915478"/>
            <a:ext cx="3843130" cy="513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4F623758-DE87-4A3A-82C0-CAE66ED73522}"/>
              </a:ext>
            </a:extLst>
          </p:cNvPr>
          <p:cNvCxnSpPr/>
          <p:nvPr/>
        </p:nvCxnSpPr>
        <p:spPr>
          <a:xfrm>
            <a:off x="4439478" y="3429000"/>
            <a:ext cx="3710609" cy="1275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B65F4689-6B0B-4B8A-ABA9-C318155439D2}"/>
              </a:ext>
            </a:extLst>
          </p:cNvPr>
          <p:cNvCxnSpPr/>
          <p:nvPr/>
        </p:nvCxnSpPr>
        <p:spPr>
          <a:xfrm flipV="1">
            <a:off x="4161183" y="2610678"/>
            <a:ext cx="3988904" cy="13252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5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D5F19-7565-420E-8930-6A593082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IŠMĖGINKITE POJŪČIUS PRAKTIŠKAI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B71F6-4A7B-4EB9-A54D-9308916742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Pasirinkite tris (galite ir daugiau) maisto produktus, kurie turi išskirtinį kvapą. Pvz.: kava, apelsinas, vanilė, svogūnas, ČESNAKAS, cinamonas (tik su juo būkite atsargūs, įkvepiant gali būti pavojingas) ir t.t.</a:t>
            </a:r>
          </a:p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Užriškite vaikams akis ir leiskite pagal kvapą atspėti jūsų parinktus produktus. </a:t>
            </a:r>
          </a:p>
          <a:p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5B8403-6E49-4AA6-83EF-5890F5299F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Pasirinkite tris (galite ir daugiau) maisto produktus, kurie turi išskirtinį kvapą. Pvz.: kava, apelsinas, vanilė, svogūnas, ČESNAKAS, cinamonas (tik su juo būkite atsargūs, įkvepiant gali būti pavojingas) ir t.t.</a:t>
            </a:r>
          </a:p>
          <a:p>
            <a:pPr algn="ctr"/>
            <a:r>
              <a:rPr lang="lt-LT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Užriškite vaikams akis ir leiskite pagal kvapą atspėti jūsų parinktus produktus.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5649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0699DA-CA7A-42BF-8253-DA7AF3A4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Susipažinome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ieškojome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žodžiuose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skait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skiemenis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raš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kūr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iš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mašinyči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spalvot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rutuliuk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pieš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lyje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Atlikome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sąsiuviniuose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pratyb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blanknote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Vaikams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kurie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skaityti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teikiau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papildomas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sudėtingesnes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01BE169-B64F-4E8F-B131-39CA2FD03C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9" y="1698885"/>
            <a:ext cx="3778250" cy="453500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8C35436-8F92-433F-BF68-AD35EFE0C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49" y="1698886"/>
            <a:ext cx="3388696" cy="45350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D2D885-0CF6-402E-B268-0A23D9526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17" y="1654395"/>
            <a:ext cx="3778250" cy="45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31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A94128-1DA4-413B-9397-EA17E5E7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083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DAR ŠIEK TIEK APIE MŪSŲ SKONIO JUTIKLIUS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14">
            <a:extLst>
              <a:ext uri="{FF2B5EF4-FFF2-40B4-BE49-F238E27FC236}">
                <a16:creationId xmlns:a16="http://schemas.microsoft.com/office/drawing/2014/main" xmlns="" id="{4D8BF3D3-B7C4-4526-B639-C3D0E2D14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1552525"/>
            <a:ext cx="2464904" cy="3381389"/>
          </a:xfrm>
          <a:prstGeom prst="rect">
            <a:avLst/>
          </a:prstGeom>
        </p:spPr>
      </p:pic>
      <p:pic>
        <p:nvPicPr>
          <p:cNvPr id="6" name="Paveikslėlis 4">
            <a:extLst>
              <a:ext uri="{FF2B5EF4-FFF2-40B4-BE49-F238E27FC236}">
                <a16:creationId xmlns:a16="http://schemas.microsoft.com/office/drawing/2014/main" xmlns="" id="{9651C83B-0F20-4ABC-93C8-7354CA8E7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914" y="1192610"/>
            <a:ext cx="2941982" cy="3741304"/>
          </a:xfrm>
          <a:prstGeom prst="rect">
            <a:avLst/>
          </a:prstGeom>
        </p:spPr>
      </p:pic>
      <p:pic>
        <p:nvPicPr>
          <p:cNvPr id="7" name="Paveikslėlis 7">
            <a:extLst>
              <a:ext uri="{FF2B5EF4-FFF2-40B4-BE49-F238E27FC236}">
                <a16:creationId xmlns:a16="http://schemas.microsoft.com/office/drawing/2014/main" xmlns="" id="{AB3AEABE-3C0D-435E-9ECB-7DE2866F98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3814116" y="5190012"/>
            <a:ext cx="2377854" cy="1442659"/>
          </a:xfrm>
          <a:prstGeom prst="rect">
            <a:avLst/>
          </a:prstGeom>
        </p:spPr>
      </p:pic>
      <p:pic>
        <p:nvPicPr>
          <p:cNvPr id="8" name="Paveikslėlis 5">
            <a:extLst>
              <a:ext uri="{FF2B5EF4-FFF2-40B4-BE49-F238E27FC236}">
                <a16:creationId xmlns:a16="http://schemas.microsoft.com/office/drawing/2014/main" xmlns="" id="{23D75FBF-9717-44E8-AEEA-D1F39E143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01" y="1232452"/>
            <a:ext cx="4191585" cy="2464905"/>
          </a:xfrm>
          <a:prstGeom prst="rect">
            <a:avLst/>
          </a:prstGeom>
        </p:spPr>
      </p:pic>
      <p:pic>
        <p:nvPicPr>
          <p:cNvPr id="9" name="Turinio vietos rezervavimo ženklas 18">
            <a:extLst>
              <a:ext uri="{FF2B5EF4-FFF2-40B4-BE49-F238E27FC236}">
                <a16:creationId xmlns:a16="http://schemas.microsoft.com/office/drawing/2014/main" xmlns="" id="{463C71A7-6858-4071-9518-3FE40322F0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534" y="3907358"/>
            <a:ext cx="4411531" cy="25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75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13DC9-E530-41A5-820D-693F0139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5508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UB 17-18 UŽDUOTYS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52BB7E3-07BD-416C-A2A2-441E68F52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463" y="1695831"/>
            <a:ext cx="5414963" cy="2917067"/>
          </a:xfrm>
        </p:spPr>
      </p:pic>
      <p:sp>
        <p:nvSpPr>
          <p:cNvPr id="7" name="Turinio vietos rezervavimo ženklas 3">
            <a:extLst>
              <a:ext uri="{FF2B5EF4-FFF2-40B4-BE49-F238E27FC236}">
                <a16:creationId xmlns:a16="http://schemas.microsoft.com/office/drawing/2014/main" xmlns="" id="{7463897C-8E74-447C-8F7B-0706D1318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IŠMĖGINDAMAS JUTIMUS PRAKTIŠKAI, SUŽINOJAI, KAD UŽUODEI. Juslė-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uoslė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Liesdamas įvairius daiktus, jutai jų paviršių. Juslė-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lytėjimas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Atlikdamas užduotis bloknote matei. Juslė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-rega</a:t>
            </a:r>
          </a:p>
          <a:p>
            <a:r>
              <a:rPr lang="lt-LT" dirty="0">
                <a:solidFill>
                  <a:srgbClr val="7030A0"/>
                </a:solidFill>
                <a:latin typeface="Comic Sans MS" panose="030F0702030302020204" pitchFamily="66" charset="0"/>
              </a:rPr>
              <a:t>Sužinojai daug paslapčių apie liežuvį. Juslė - </a:t>
            </a:r>
            <a:r>
              <a:rPr lang="lt-LT" b="1" dirty="0">
                <a:solidFill>
                  <a:srgbClr val="7030A0"/>
                </a:solidFill>
                <a:latin typeface="Comic Sans MS" panose="030F0702030302020204" pitchFamily="66" charset="0"/>
              </a:rPr>
              <a:t>skonis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F4DFE-4C67-4A98-988B-9EB88349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1125" y="1755465"/>
            <a:ext cx="5414963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E2D39-8F57-468F-9813-4232E90E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89744"/>
            <a:ext cx="8911687" cy="1515256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KALEIDOSKOPAS-VAMZDELIO PAVIDALO OPTINIS PRIETAISAS, KURIO VIDUJE YRA ĮVAIRIASPALVIAI STIKLIUKAI IR 3 IŠILGINIU KAMPU SUDĖTI VEIDRODŽIAI, KURIO METU SUKANT VAMZDELĮ STIKLIUKAI ATSISPINDI VEIDRODŽIUOSE IR SUDARO JUOSE GRAŽIUS BEI GREITAI KINTANČIUS RAŠTUS.</a:t>
            </a:r>
            <a:endParaRPr lang="lt-LT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Online Media 5" title="Kaleidoskopas">
            <a:hlinkClick r:id="" action="ppaction://media"/>
            <a:extLst>
              <a:ext uri="{FF2B5EF4-FFF2-40B4-BE49-F238E27FC236}">
                <a16:creationId xmlns:a16="http://schemas.microsoft.com/office/drawing/2014/main" xmlns="" id="{4738FBB4-DE93-43AC-81B5-01CB73DEA83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3121" y="2133600"/>
            <a:ext cx="7300210" cy="40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94739-FBE5-41CA-94E3-CC8EC96C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PASIDARYK PATS KALEIDOSKOPĄ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Online Media 3" title="How to make a kaleidoscope? DIY">
            <a:hlinkClick r:id="" action="ppaction://media"/>
            <a:extLst>
              <a:ext uri="{FF2B5EF4-FFF2-40B4-BE49-F238E27FC236}">
                <a16:creationId xmlns:a16="http://schemas.microsoft.com/office/drawing/2014/main" xmlns="" id="{D06898EF-C74C-4BEF-8347-FC7500A4E3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87763" y="2133600"/>
            <a:ext cx="67167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8E867-C27B-4FE8-A7CB-FF82F947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REKOMENDUOJAMI DAILĖS DARBELIAI ARBA PATYS SUGALVOKITE KAŽKĄ ĮDOMAUS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Vaikų darbelis iš plastilino, mūsų svajonė- „Akvariumas“ – amatukai.lt">
            <a:extLst>
              <a:ext uri="{FF2B5EF4-FFF2-40B4-BE49-F238E27FC236}">
                <a16:creationId xmlns:a16="http://schemas.microsoft.com/office/drawing/2014/main" xmlns="" id="{639A1E8C-E671-4906-972C-E23B3B17A2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5" y="2133600"/>
            <a:ext cx="4313238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ktyvus vaikas - mudubudu.lt">
            <a:extLst>
              <a:ext uri="{FF2B5EF4-FFF2-40B4-BE49-F238E27FC236}">
                <a16:creationId xmlns:a16="http://schemas.microsoft.com/office/drawing/2014/main" xmlns="" id="{322DE922-5334-409A-B93D-AF6B032927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69" y="3975652"/>
            <a:ext cx="2822713" cy="19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miaa Fatmi (lamiaafatmi) sur Pinterest">
            <a:extLst>
              <a:ext uri="{FF2B5EF4-FFF2-40B4-BE49-F238E27FC236}">
                <a16:creationId xmlns:a16="http://schemas.microsoft.com/office/drawing/2014/main" xmlns="" id="{9FBFC910-F864-4F24-BD34-1B93E71F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905" y="1736551"/>
            <a:ext cx="3048000" cy="31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5 Hình ảnh đất sét nhật bản đẹp nhất trong 2020 | Đất sét, Đất ...">
            <a:extLst>
              <a:ext uri="{FF2B5EF4-FFF2-40B4-BE49-F238E27FC236}">
                <a16:creationId xmlns:a16="http://schemas.microsoft.com/office/drawing/2014/main" xmlns="" id="{B39CDCD5-0D3A-425D-8034-7BBD69DC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35" y="1461773"/>
            <a:ext cx="3111540" cy="23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58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254A2-16A7-42D5-9379-E882D541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KETVIRTADIENIS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9DD0B75-9294-462E-A7DF-4E9F0237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3" y="1905000"/>
            <a:ext cx="4081669" cy="3925957"/>
          </a:xfrm>
        </p:spPr>
      </p:pic>
    </p:spTree>
    <p:extLst>
      <p:ext uri="{BB962C8B-B14F-4D97-AF65-F5344CB8AC3E}">
        <p14:creationId xmlns:p14="http://schemas.microsoft.com/office/powerpoint/2010/main" val="2936955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55A9E-CE32-4B88-BA3C-0D4BBA69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latin typeface="Comic Sans MS" panose="030F0702030302020204" pitchFamily="66" charset="0"/>
              </a:rPr>
              <a:t>IŠKLAUSYK FILMUKĄ IR PRISIMINK 5 POJŪČIUS. IŠVARDYK IR ATSAKYK, KOKIUS POJŪTĮ MOKO SAUGOTI?</a:t>
            </a:r>
            <a:endParaRPr lang="lt-LT" sz="1800" b="1" dirty="0">
              <a:latin typeface="Comic Sans MS" panose="030F0702030302020204" pitchFamily="66" charset="0"/>
            </a:endParaRPr>
          </a:p>
        </p:txBody>
      </p:sp>
      <p:pic>
        <p:nvPicPr>
          <p:cNvPr id="8" name="Online Media 7" title="Pojuￌﾄcￌﾌiai">
            <a:hlinkClick r:id="" action="ppaction://media"/>
            <a:extLst>
              <a:ext uri="{FF2B5EF4-FFF2-40B4-BE49-F238E27FC236}">
                <a16:creationId xmlns:a16="http://schemas.microsoft.com/office/drawing/2014/main" xmlns="" id="{96DE10E4-AB6F-4863-9A6E-258E22BA691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9213" y="2292626"/>
            <a:ext cx="4313237" cy="33660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F25BF9BB-7EEC-4329-B1C5-EE4AECB473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sz="2000" u="sng" dirty="0">
                <a:latin typeface="Comic Sans MS" panose="030F0702030302020204" pitchFamily="66" charset="0"/>
              </a:rPr>
              <a:t>Atsakyk į klausimus: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šiandien ryte pamatei?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užuodei? (koks tai pojūti?)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palietei?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paragavai? (koks tai pojūtis?) 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latin typeface="Comic Sans MS" panose="030F0702030302020204" pitchFamily="66" charset="0"/>
              </a:rPr>
              <a:t>Ką išgirdai? (koks tai pojūtis?)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6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813F7-8087-4CB0-94D3-3EB5F47A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3362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TAIP, PLAKATO SPALVOS LABAI SKIRIASI SPALVOMIS. ŠIANDIEN KALBĖSIME APIE SPALVAS.</a:t>
            </a:r>
            <a:endParaRPr lang="lt-LT" sz="28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5B8FD-FAEE-4C6D-B2ED-6A99C201D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705" y="1457739"/>
            <a:ext cx="4343400" cy="1484244"/>
          </a:xfrm>
        </p:spPr>
        <p:txBody>
          <a:bodyPr/>
          <a:lstStyle/>
          <a:p>
            <a:r>
              <a:rPr lang="en-US" sz="1800" b="1" dirty="0">
                <a:latin typeface="Comic Sans MS" panose="030F0702030302020204" pitchFamily="66" charset="0"/>
              </a:rPr>
              <a:t>VAIVORYKŠTĖS SPALVOS.</a:t>
            </a:r>
          </a:p>
          <a:p>
            <a:r>
              <a:rPr lang="en-US" sz="1800" b="1" dirty="0" err="1">
                <a:latin typeface="Comic Sans MS" panose="030F0702030302020204" pitchFamily="66" charset="0"/>
              </a:rPr>
              <a:t>Kiek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vaivorykšt</a:t>
            </a:r>
            <a:r>
              <a:rPr lang="lt-LT" sz="1800" b="1" dirty="0">
                <a:latin typeface="Comic Sans MS" panose="030F0702030302020204" pitchFamily="66" charset="0"/>
              </a:rPr>
              <a:t>ė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turi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spalv</a:t>
            </a:r>
            <a:r>
              <a:rPr lang="lt-LT" sz="1800" b="1" dirty="0">
                <a:latin typeface="Comic Sans MS" panose="030F0702030302020204" pitchFamily="66" charset="0"/>
              </a:rPr>
              <a:t>ų</a:t>
            </a:r>
            <a:r>
              <a:rPr lang="en-US" sz="1800" b="1" dirty="0">
                <a:latin typeface="Comic Sans MS" panose="030F0702030302020204" pitchFamily="66" charset="0"/>
              </a:rPr>
              <a:t>?</a:t>
            </a:r>
          </a:p>
          <a:p>
            <a:endParaRPr lang="lt-LT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794E90-1A5C-4452-BA53-3E11EA2AA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1712108"/>
            <a:ext cx="3999001" cy="833629"/>
          </a:xfrm>
        </p:spPr>
        <p:txBody>
          <a:bodyPr/>
          <a:lstStyle/>
          <a:p>
            <a:r>
              <a:rPr lang="en-US" sz="1600" b="1" dirty="0">
                <a:latin typeface="Comic Sans MS" panose="030F0702030302020204" pitchFamily="66" charset="0"/>
              </a:rPr>
              <a:t>PASIGAMINK IR TU “SPALVOTĄ VILKELĮ IR PASAKYK, KOKIĄ SPALVĄ GAVAI?</a:t>
            </a:r>
            <a:endParaRPr lang="lt-LT" sz="1600" b="1" dirty="0">
              <a:latin typeface="Comic Sans MS" panose="030F0702030302020204" pitchFamily="66" charset="0"/>
            </a:endParaRPr>
          </a:p>
        </p:txBody>
      </p:sp>
      <p:pic>
        <p:nvPicPr>
          <p:cNvPr id="10" name="Online Media 9" title="Spalvos vaikams Lietuviￅﾡkai">
            <a:hlinkClick r:id="" action="ppaction://media"/>
            <a:extLst>
              <a:ext uri="{FF2B5EF4-FFF2-40B4-BE49-F238E27FC236}">
                <a16:creationId xmlns:a16="http://schemas.microsoft.com/office/drawing/2014/main" xmlns="" id="{579A5991-17DC-473B-9E5F-ECA71EAA56C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52870" y="2743200"/>
            <a:ext cx="4679743" cy="3156598"/>
          </a:xfrm>
          <a:prstGeom prst="rect">
            <a:avLst/>
          </a:prstGeom>
        </p:spPr>
      </p:pic>
      <p:pic>
        <p:nvPicPr>
          <p:cNvPr id="6" name="Online Media 5" title="Spalvￅﾳ vilkelis_STEAMuko eksperimentai">
            <a:hlinkClick r:id="" action="ppaction://media"/>
            <a:extLst>
              <a:ext uri="{FF2B5EF4-FFF2-40B4-BE49-F238E27FC236}">
                <a16:creationId xmlns:a16="http://schemas.microsoft.com/office/drawing/2014/main" xmlns="" id="{C500E295-A85C-45A3-ADCA-FFBE8FA2C69F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167563" y="2743200"/>
            <a:ext cx="4338637" cy="3156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689A39-DE33-4302-B4BB-4295B708107C}"/>
              </a:ext>
            </a:extLst>
          </p:cNvPr>
          <p:cNvSpPr/>
          <p:nvPr/>
        </p:nvSpPr>
        <p:spPr>
          <a:xfrm>
            <a:off x="4239562" y="3244334"/>
            <a:ext cx="3712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https://youtu.be/devaHwmUZzs</a:t>
            </a:r>
          </a:p>
        </p:txBody>
      </p:sp>
    </p:spTree>
    <p:extLst>
      <p:ext uri="{BB962C8B-B14F-4D97-AF65-F5344CB8AC3E}">
        <p14:creationId xmlns:p14="http://schemas.microsoft.com/office/powerpoint/2010/main" val="1566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CAD2B-EC95-46FE-88DF-C80B3BBF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Comic Sans MS" panose="030F0702030302020204" pitchFamily="66" charset="0"/>
              </a:rPr>
              <a:t>Tyrimas</a:t>
            </a:r>
            <a:r>
              <a:rPr lang="en-US" b="1" dirty="0">
                <a:latin typeface="Comic Sans MS" panose="030F0702030302020204" pitchFamily="66" charset="0"/>
              </a:rPr>
              <a:t>- VAIVORYKŠTĖ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6">
            <a:extLst>
              <a:ext uri="{FF2B5EF4-FFF2-40B4-BE49-F238E27FC236}">
                <a16:creationId xmlns:a16="http://schemas.microsoft.com/office/drawing/2014/main" xmlns="" id="{8669EBE0-8E51-468F-80E8-DF63D221D0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706" y="2133600"/>
            <a:ext cx="3778250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4C91E555-03FA-4381-84F4-A8C168730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t-LT" b="1" dirty="0"/>
              <a:t>UŽDUOTIS. </a:t>
            </a:r>
            <a:endParaRPr lang="lt-LT" dirty="0"/>
          </a:p>
          <a:p>
            <a:pPr marL="457200" indent="-457200">
              <a:buAutoNum type="arabicPeriod"/>
            </a:pPr>
            <a:r>
              <a:rPr lang="lt-LT" dirty="0">
                <a:latin typeface="Comic Sans MS" panose="030F0702030302020204" pitchFamily="66" charset="0"/>
              </a:rPr>
              <a:t>Išklausyk pasakojimą. </a:t>
            </a:r>
          </a:p>
          <a:p>
            <a:pPr marL="457200" indent="-457200">
              <a:buAutoNum type="arabicPeriod"/>
            </a:pPr>
            <a:r>
              <a:rPr lang="lt-LT" dirty="0">
                <a:latin typeface="Comic Sans MS" panose="030F0702030302020204" pitchFamily="66" charset="0"/>
              </a:rPr>
              <a:t>Atsakyk į klausimus:</a:t>
            </a:r>
          </a:p>
          <a:p>
            <a:r>
              <a:rPr lang="lt-LT" dirty="0">
                <a:latin typeface="Comic Sans MS" panose="030F0702030302020204" pitchFamily="66" charset="0"/>
              </a:rPr>
              <a:t>Kas yra mėgintuvėlis? </a:t>
            </a:r>
          </a:p>
          <a:p>
            <a:r>
              <a:rPr lang="lt-LT" dirty="0">
                <a:latin typeface="Comic Sans MS" panose="030F0702030302020204" pitchFamily="66" charset="0"/>
              </a:rPr>
              <a:t>Kas yra laboratorija? </a:t>
            </a:r>
          </a:p>
          <a:p>
            <a:r>
              <a:rPr lang="lt-LT" dirty="0">
                <a:latin typeface="Comic Sans MS" panose="030F0702030302020204" pitchFamily="66" charset="0"/>
              </a:rPr>
              <a:t>Ar es</a:t>
            </a:r>
            <a:r>
              <a:rPr lang="en-US" dirty="0" err="1">
                <a:latin typeface="Comic Sans MS" panose="030F0702030302020204" pitchFamily="66" charset="0"/>
              </a:rPr>
              <a:t>i</a:t>
            </a:r>
            <a:r>
              <a:rPr lang="lt-LT" dirty="0">
                <a:latin typeface="Comic Sans MS" panose="030F0702030302020204" pitchFamily="66" charset="0"/>
              </a:rPr>
              <a:t> matęs vaivorykštę?</a:t>
            </a:r>
          </a:p>
          <a:p>
            <a:r>
              <a:rPr lang="lt-LT" dirty="0">
                <a:latin typeface="Comic Sans MS" panose="030F0702030302020204" pitchFamily="66" charset="0"/>
              </a:rPr>
              <a:t>Kas tai yra? </a:t>
            </a:r>
            <a:endParaRPr lang="lt-LT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lt-LT" dirty="0">
                <a:solidFill>
                  <a:schemeClr val="accent2"/>
                </a:solidFill>
                <a:latin typeface="Comic Sans MS" panose="030F0702030302020204" pitchFamily="66" charset="0"/>
              </a:rPr>
              <a:t>Paprastas būdas pasigaminti savo vaivorykštę:</a:t>
            </a:r>
          </a:p>
          <a:p>
            <a:pPr algn="just"/>
            <a:r>
              <a:rPr lang="lt-LT" dirty="0">
                <a:latin typeface="Comic Sans MS" panose="030F0702030302020204" pitchFamily="66" charset="0"/>
              </a:rPr>
              <a:t>Į dubenį įpilkite vandens ir užlašinkite lašą skaidraus nagų lako. Jis pasklis ant paviršiaus. Įmerkite į vandenį gabalėlį juodo popieriaus, išimkite jį ir išdžiovinkite. Pakreipę </a:t>
            </a:r>
            <a:r>
              <a:rPr lang="en-US" dirty="0" err="1">
                <a:latin typeface="Comic Sans MS" panose="030F0702030302020204" pitchFamily="66" charset="0"/>
              </a:rPr>
              <a:t>lapą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pamatysite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vaivorykštę</a:t>
            </a:r>
            <a:r>
              <a:rPr lang="en-US" dirty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92161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2CA79-8F55-47D6-834C-1979CBC8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ATLIKIME UŽDUOTIS UB 19-20</a:t>
            </a: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F4EE36B-69AA-4ACD-A904-04531376E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010" y="2491186"/>
            <a:ext cx="4006055" cy="28336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572D799-9460-4EED-B941-520748BA5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5761" y="2484837"/>
            <a:ext cx="4006053" cy="2833687"/>
          </a:xfrm>
        </p:spPr>
      </p:pic>
    </p:spTree>
    <p:extLst>
      <p:ext uri="{BB962C8B-B14F-4D97-AF65-F5344CB8AC3E}">
        <p14:creationId xmlns:p14="http://schemas.microsoft.com/office/powerpoint/2010/main" val="200562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3C425-A56E-49E1-8A6C-E55E4592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Orint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pasigamino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AKVARIUMĄ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apgyvendino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žuvytes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004CC07-D2C2-407A-85FE-FBBBA68642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06" y="2133600"/>
            <a:ext cx="3778250" cy="37782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1A6690C-6EF4-42B1-A26D-27DCDF342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9" y="2125663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371462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2BC745-9AAF-48CB-9BBA-EC0CC047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NUPIEŠK VAIVORYKŠTĘ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A2CCDC-23CE-43F2-A7FB-52157022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0" y="1391235"/>
            <a:ext cx="9246903" cy="751121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ANT ŠLAPIO LAPO NUPIEŠK VAIVORYKSTĘ</a:t>
            </a:r>
          </a:p>
          <a:p>
            <a:pPr marL="0" indent="0">
              <a:buNone/>
            </a:pPr>
            <a:endParaRPr lang="lt-LT" sz="28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Vaivorykštės spalvos - Gingi - YouTube">
            <a:extLst>
              <a:ext uri="{FF2B5EF4-FFF2-40B4-BE49-F238E27FC236}">
                <a16:creationId xmlns:a16="http://schemas.microsoft.com/office/drawing/2014/main" xmlns="" id="{876D8677-A793-49FC-90D0-3B19109E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2" y="2252870"/>
            <a:ext cx="5618922" cy="41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40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88EF71-E9A3-4FAD-AF04-CC65B587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PENKTADIENIS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24DA38-49EE-4F07-8359-86BE62703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2152356"/>
            <a:ext cx="5106572" cy="3629465"/>
          </a:xfrm>
        </p:spPr>
      </p:pic>
    </p:spTree>
    <p:extLst>
      <p:ext uri="{BB962C8B-B14F-4D97-AF65-F5344CB8AC3E}">
        <p14:creationId xmlns:p14="http://schemas.microsoft.com/office/powerpoint/2010/main" val="2569527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3605D0-7E8A-4CBA-A60D-7039FAF1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GEGUŽĖS 3 D. ( SEKMADIENĮ)</a:t>
            </a:r>
            <a:br>
              <a:rPr lang="en-US" sz="3200" b="1" dirty="0">
                <a:latin typeface="Comic Sans MS" panose="030F0702030302020204" pitchFamily="66" charset="0"/>
              </a:rPr>
            </a:br>
            <a:r>
              <a:rPr lang="en-US" sz="3200" b="1" dirty="0">
                <a:latin typeface="Comic Sans MS" panose="030F0702030302020204" pitchFamily="66" charset="0"/>
              </a:rPr>
              <a:t>MAMOS DIENA</a:t>
            </a:r>
            <a:br>
              <a:rPr lang="en-US" sz="3200" b="1" dirty="0">
                <a:latin typeface="Comic Sans MS" panose="030F0702030302020204" pitchFamily="66" charset="0"/>
              </a:rPr>
            </a:br>
            <a:r>
              <a:rPr lang="en-US" sz="2000" b="1" dirty="0">
                <a:latin typeface="Comic Sans MS" panose="030F0702030302020204" pitchFamily="66" charset="0"/>
              </a:rPr>
              <a:t>PASVEIKINK SAVO MAMYTĘ NUPIEŠĘS JOS PORTRETĄ</a:t>
            </a:r>
            <a:r>
              <a:rPr lang="en-US" sz="3200" b="1" dirty="0">
                <a:latin typeface="Comic Sans MS" panose="030F0702030302020204" pitchFamily="66" charset="0"/>
              </a:rPr>
              <a:t/>
            </a:r>
            <a:br>
              <a:rPr lang="en-US" sz="3200" b="1" dirty="0">
                <a:latin typeface="Comic Sans MS" panose="030F0702030302020204" pitchFamily="66" charset="0"/>
              </a:rPr>
            </a:br>
            <a:endParaRPr lang="lt-LT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B722FCD-0414-4928-8BA5-11F7C24F68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26222"/>
            <a:ext cx="3479600" cy="3922886"/>
          </a:xfrm>
        </p:spPr>
      </p:pic>
      <p:pic>
        <p:nvPicPr>
          <p:cNvPr id="1028" name="Picture 4" descr="Dovana mamytei. Vaikų nupieštas mamos portretas. – amatukai.lt">
            <a:extLst>
              <a:ext uri="{FF2B5EF4-FFF2-40B4-BE49-F238E27FC236}">
                <a16:creationId xmlns:a16="http://schemas.microsoft.com/office/drawing/2014/main" xmlns="" id="{44CEC065-046D-4DED-8983-7E7D75CF23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66" y="2126222"/>
            <a:ext cx="3826411" cy="392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46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DDB1D-B106-489E-A514-9CF5C9EC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DARBELIŲ LAUKSIU MŪSŲ GRUPĖS ALBUME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“Tau, mano </a:t>
            </a:r>
            <a:r>
              <a:rPr lang="en-US" sz="2400" b="1" dirty="0" err="1">
                <a:latin typeface="Comic Sans MS" panose="030F0702030302020204" pitchFamily="66" charset="0"/>
              </a:rPr>
              <a:t>mamyte</a:t>
            </a:r>
            <a:r>
              <a:rPr lang="en-US" sz="2400" b="1" dirty="0">
                <a:latin typeface="Comic Sans MS" panose="030F0702030302020204" pitchFamily="66" charset="0"/>
              </a:rPr>
              <a:t>…”</a:t>
            </a:r>
            <a:endParaRPr lang="lt-LT" sz="2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Mano mamos portretas“">
            <a:extLst>
              <a:ext uri="{FF2B5EF4-FFF2-40B4-BE49-F238E27FC236}">
                <a16:creationId xmlns:a16="http://schemas.microsoft.com/office/drawing/2014/main" xmlns="" id="{ABC5DB66-D8A0-4C1F-833E-7B672DAE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804988"/>
            <a:ext cx="7090117" cy="43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112E0-5B0A-420E-94EB-59A9C980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Atlikome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įvairius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eksperimentus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tyrimus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ieškojome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atsakym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vyksta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Vaikai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sužinojo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vandens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žmogaus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kūne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kokios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spalvos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pavidalo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VANDUO,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sveria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įvyksta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ugnikalnio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įsiveržimas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711D450-D674-430B-AEDA-E1DD44826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126222"/>
            <a:ext cx="4313237" cy="37776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BEF7E4D-472B-448E-A36A-CA95386731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9" y="2125663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75031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FF64A-C3F3-4E58-A26E-6AB24F7D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Nepamiršome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pasveikinti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mylim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mamyči</a:t>
            </a:r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xmlns="" id="{5EDC40F5-7215-414B-B596-1A809F97E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9" y="2125663"/>
            <a:ext cx="3778250" cy="4107668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xmlns="" id="{5191E40D-E759-4E5B-8507-DCC8F074BB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5734">
            <a:off x="2871040" y="2380736"/>
            <a:ext cx="3835887" cy="3778250"/>
          </a:xfrm>
        </p:spPr>
      </p:pic>
    </p:spTree>
    <p:extLst>
      <p:ext uri="{BB962C8B-B14F-4D97-AF65-F5344CB8AC3E}">
        <p14:creationId xmlns:p14="http://schemas.microsoft.com/office/powerpoint/2010/main" val="183279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2DE53-F1C9-465B-8816-F72355F2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PIRMADIENIS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9C5622-DBEB-484C-B3A3-3713D9DAF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43" y="1905000"/>
            <a:ext cx="4625009" cy="3713922"/>
          </a:xfrm>
        </p:spPr>
      </p:pic>
    </p:spTree>
    <p:extLst>
      <p:ext uri="{BB962C8B-B14F-4D97-AF65-F5344CB8AC3E}">
        <p14:creationId xmlns:p14="http://schemas.microsoft.com/office/powerpoint/2010/main" val="113079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5880B7-435A-4ECA-8101-300C4FE6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KELIONĖ ORO BALIONU</a:t>
            </a:r>
            <a:endParaRPr lang="lt-LT" b="1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A57FE7-D7CF-4EB2-93D7-D7FAB7C6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Apžiūrimas</a:t>
            </a:r>
            <a:r>
              <a:rPr lang="en-US" dirty="0"/>
              <a:t> </a:t>
            </a:r>
            <a:r>
              <a:rPr lang="en-US" dirty="0" err="1"/>
              <a:t>plakatas</a:t>
            </a:r>
            <a:r>
              <a:rPr lang="en-US" dirty="0"/>
              <a:t>. </a:t>
            </a:r>
            <a:r>
              <a:rPr lang="en-US" dirty="0" err="1"/>
              <a:t>Aptariame</a:t>
            </a:r>
            <a:r>
              <a:rPr lang="en-US" dirty="0"/>
              <a:t>, </a:t>
            </a:r>
            <a:r>
              <a:rPr lang="en-US" dirty="0" err="1"/>
              <a:t>ką</a:t>
            </a:r>
            <a:r>
              <a:rPr lang="en-US" dirty="0"/>
              <a:t> </a:t>
            </a:r>
            <a:r>
              <a:rPr lang="en-US" dirty="0" err="1"/>
              <a:t>veikia</a:t>
            </a:r>
            <a:r>
              <a:rPr lang="en-US" dirty="0"/>
              <a:t> </a:t>
            </a:r>
            <a:r>
              <a:rPr lang="en-US" dirty="0" err="1"/>
              <a:t>vaikai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 </a:t>
            </a:r>
            <a:r>
              <a:rPr lang="en-US" dirty="0" err="1"/>
              <a:t>kalnų</a:t>
            </a:r>
            <a:r>
              <a:rPr lang="en-US" dirty="0"/>
              <a:t> </a:t>
            </a:r>
            <a:r>
              <a:rPr lang="en-US" dirty="0" err="1"/>
              <a:t>daromi</a:t>
            </a:r>
            <a:r>
              <a:rPr lang="en-US" dirty="0"/>
              <a:t> </a:t>
            </a:r>
            <a:r>
              <a:rPr lang="en-US" dirty="0" err="1"/>
              <a:t>bandymai</a:t>
            </a:r>
            <a:r>
              <a:rPr lang="en-US" dirty="0"/>
              <a:t>, </a:t>
            </a:r>
            <a:r>
              <a:rPr lang="en-US" dirty="0" err="1"/>
              <a:t>tyrimai</a:t>
            </a:r>
            <a:r>
              <a:rPr lang="en-US" dirty="0"/>
              <a:t>, </a:t>
            </a:r>
            <a:r>
              <a:rPr lang="en-US" dirty="0" err="1"/>
              <a:t>vyksta</a:t>
            </a:r>
            <a:r>
              <a:rPr lang="en-US" dirty="0"/>
              <a:t> </a:t>
            </a:r>
            <a:r>
              <a:rPr lang="en-US" dirty="0" err="1"/>
              <a:t>reiškiniai</a:t>
            </a:r>
            <a:r>
              <a:rPr 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šiuos</a:t>
            </a:r>
            <a:r>
              <a:rPr lang="en-US" dirty="0"/>
              <a:t> </a:t>
            </a:r>
            <a:r>
              <a:rPr lang="en-US" dirty="0" err="1"/>
              <a:t>kalnus</a:t>
            </a:r>
            <a:r>
              <a:rPr lang="en-US" dirty="0"/>
              <a:t> </a:t>
            </a:r>
            <a:r>
              <a:rPr lang="en-US" dirty="0" err="1"/>
              <a:t>pavadinti</a:t>
            </a:r>
            <a:r>
              <a:rPr lang="en-US" dirty="0"/>
              <a:t> “</a:t>
            </a:r>
            <a:r>
              <a:rPr lang="en-US" dirty="0" err="1"/>
              <a:t>mokslo</a:t>
            </a:r>
            <a:r>
              <a:rPr lang="en-US" dirty="0"/>
              <a:t> </a:t>
            </a:r>
            <a:r>
              <a:rPr lang="en-US" dirty="0" err="1"/>
              <a:t>kalnais</a:t>
            </a:r>
            <a:r>
              <a:rPr lang="en-US" dirty="0"/>
              <a:t>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Kas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mokslas</a:t>
            </a:r>
            <a:r>
              <a:rPr lang="en-US" dirty="0"/>
              <a:t>?(</a:t>
            </a:r>
            <a:r>
              <a:rPr lang="en-US" dirty="0" err="1"/>
              <a:t>pažinimas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Ieškome</a:t>
            </a:r>
            <a:r>
              <a:rPr lang="en-US" dirty="0"/>
              <a:t> </a:t>
            </a:r>
            <a:r>
              <a:rPr lang="en-US" dirty="0" err="1"/>
              <a:t>skirtum</a:t>
            </a:r>
            <a:r>
              <a:rPr lang="lt-LT" dirty="0"/>
              <a:t>ų</a:t>
            </a:r>
            <a:r>
              <a:rPr lang="en-US" dirty="0"/>
              <a:t>.</a:t>
            </a:r>
            <a:endParaRPr lang="lt-LT" dirty="0"/>
          </a:p>
        </p:txBody>
      </p:sp>
      <p:pic>
        <p:nvPicPr>
          <p:cNvPr id="5" name="Turinio vietos rezervavimo ženklas 3">
            <a:extLst>
              <a:ext uri="{FF2B5EF4-FFF2-40B4-BE49-F238E27FC236}">
                <a16:creationId xmlns:a16="http://schemas.microsoft.com/office/drawing/2014/main" xmlns="" id="{016EB706-B513-4D28-A9F1-2CE45CDB2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0213" y="446088"/>
            <a:ext cx="4267200" cy="54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9EC9F-68FF-4104-BF68-785C4887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RASK SKIRTUMUS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24519694-CFAF-4E6E-B774-22EFE617C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13" y="1550503"/>
            <a:ext cx="4313237" cy="4890053"/>
          </a:xfrm>
          <a:prstGeom prst="rect">
            <a:avLst/>
          </a:prstGeom>
        </p:spPr>
      </p:pic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xmlns="" id="{16D45DFC-E112-4BC7-B36C-9FDAC2435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5" y="1550504"/>
            <a:ext cx="4313238" cy="48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9202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569</TotalTime>
  <Words>1164</Words>
  <Application>Microsoft Office PowerPoint</Application>
  <PresentationFormat>Plačiaekranė</PresentationFormat>
  <Paragraphs>136</Paragraphs>
  <Slides>43</Slides>
  <Notes>0</Notes>
  <HiddenSlides>0</HiddenSlides>
  <MMClips>6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43</vt:i4>
      </vt:variant>
    </vt:vector>
  </HeadingPairs>
  <TitlesOfParts>
    <vt:vector size="50" baseType="lpstr">
      <vt:lpstr>Arial</vt:lpstr>
      <vt:lpstr>Century Gothic</vt:lpstr>
      <vt:lpstr>Comic Sans MS</vt:lpstr>
      <vt:lpstr>Times New Roman</vt:lpstr>
      <vt:lpstr>Wingdings</vt:lpstr>
      <vt:lpstr>Wingdings 3</vt:lpstr>
      <vt:lpstr>Wisp</vt:lpstr>
      <vt:lpstr>PER MOKSLO KALNUS 04.27- 04.30</vt:lpstr>
      <vt:lpstr>SAVAITĖS UŽDAVINIAI</vt:lpstr>
      <vt:lpstr>Susipažinome su raide S, ieškojome jos žodžiuose, skaitėme skiemenis, rašėme, kūrėme iš mašinyčių, spalvotų rutuliukų, piešėme smėlyje…Atlikome užduotis sąsiuviniuose, pratybų blanknote. Vaikams, kurie moka skaityti ir užduotis teikiau papildomas, sudėtingesnes.</vt:lpstr>
      <vt:lpstr>Orintėlė pasigamino savo AKVARIUMĄ ir jame apgyvendino” žuvytes”.</vt:lpstr>
      <vt:lpstr>Atlikome įvairius eksperimentus, tyrimus, ieškojome atsakymų, kodėl taip vyksta. Vaikai sužinojo, kiek vandens žmogaus kūne, kokios spalvos ir pavidalo yra VANDUO, kiek sveria ORAS, kaip įvyksta ugnikalnio įsiveržimas….</vt:lpstr>
      <vt:lpstr>Nepamiršome pasveikinti ir savo mylimų mamyčių…</vt:lpstr>
      <vt:lpstr>PIRMADIENIS</vt:lpstr>
      <vt:lpstr>KELIONĖ ORO BALIONU</vt:lpstr>
      <vt:lpstr>RASK SKIRTUMUS</vt:lpstr>
      <vt:lpstr>ŠIANDIEN DAUG KARTŲ GIRDĖJAI ŽODĮ ORAS</vt:lpstr>
      <vt:lpstr>ATLIK ŠIAS UŽDUOTIS</vt:lpstr>
      <vt:lpstr>TYRIMAS. KIEK SVERIA ORAS? ORO YRA VISUR. JIS JUDA, YRA LENGVAS IR NEMATOMAS, BET TAI NEREIŠKIA, KAD JIS NIEKO NESVERIA. GALI TUO ĮSITIKINTI.</vt:lpstr>
      <vt:lpstr>TYRIMAS. AR ORO YRA VISUR?</vt:lpstr>
      <vt:lpstr>ANTRADIENIS</vt:lpstr>
      <vt:lpstr>ORAS</vt:lpstr>
      <vt:lpstr>RASK SKIRTUMUS</vt:lpstr>
      <vt:lpstr>VANDUO SUDARO DIDŽIAUSIĄ ŽMOGAUS ORGANIZMO DALĮ</vt:lpstr>
      <vt:lpstr>VANDENS IŠGERTI DAUGIAU REIKIA KAI:</vt:lpstr>
      <vt:lpstr>O KAIP SKYSTIS IŠ KOJŲ PASIEKIA PEČIUS IR GALVĄ? JEI TURI GALIMYBĘ ATLIK ŠĮ EKSPERIMENTĄ.  BUS ĮDOMU. LAUKSIU NUOTRAUKŲ</vt:lpstr>
      <vt:lpstr>KIEK PLANETOS UŽIMA VANDUO?</vt:lpstr>
      <vt:lpstr>KOKIOS SPALVOS YRA VANDUO?</vt:lpstr>
      <vt:lpstr>MOKYKIMĖS TAUPYTI VANDENĮ</vt:lpstr>
      <vt:lpstr>ŠAUNIAI PADIRBĖJAI- PAILSĖK! ATLIK SMAGŲ EKSPERIMENTĄ SU PIEŠTUKAIS</vt:lpstr>
      <vt:lpstr>EKSPERIMENTAI SU VANDENIU</vt:lpstr>
      <vt:lpstr>ATLIKITE MENINĘ IR UB UŽDUOTIS</vt:lpstr>
      <vt:lpstr>TREČIADIENIS</vt:lpstr>
      <vt:lpstr>“NEŽIŪRĖK, KĄ DARAU, O KLAUSYK, KĄ SAKAU!”</vt:lpstr>
      <vt:lpstr>ŽMOGUS TURI 5 JUSLES. KUO KĄ JAUTI?</vt:lpstr>
      <vt:lpstr>IŠMĖGINKITE POJŪČIUS PRAKTIŠKAI</vt:lpstr>
      <vt:lpstr>DAR ŠIEK TIEK APIE MŪSŲ SKONIO JUTIKLIUS</vt:lpstr>
      <vt:lpstr>UB 17-18 UŽDUOTYS</vt:lpstr>
      <vt:lpstr>KALEIDOSKOPAS-VAMZDELIO PAVIDALO OPTINIS PRIETAISAS, KURIO VIDUJE YRA ĮVAIRIASPALVIAI STIKLIUKAI IR 3 IŠILGINIU KAMPU SUDĖTI VEIDRODŽIAI, KURIO METU SUKANT VAMZDELĮ STIKLIUKAI ATSISPINDI VEIDRODŽIUOSE IR SUDARO JUOSE GRAŽIUS BEI GREITAI KINTANČIUS RAŠTUS.</vt:lpstr>
      <vt:lpstr>PASIDARYK PATS KALEIDOSKOPĄ</vt:lpstr>
      <vt:lpstr>REKOMENDUOJAMI DAILĖS DARBELIAI ARBA PATYS SUGALVOKITE KAŽKĄ ĮDOMAUS</vt:lpstr>
      <vt:lpstr>KETVIRTADIENIS</vt:lpstr>
      <vt:lpstr>IŠKLAUSYK FILMUKĄ IR PRISIMINK 5 POJŪČIUS. IŠVARDYK IR ATSAKYK, KOKIUS POJŪTĮ MOKO SAUGOTI?</vt:lpstr>
      <vt:lpstr>TAIP, PLAKATO SPALVOS LABAI SKIRIASI SPALVOMIS. ŠIANDIEN KALBĖSIME APIE SPALVAS.</vt:lpstr>
      <vt:lpstr>Tyrimas- VAIVORYKŠTĖ</vt:lpstr>
      <vt:lpstr>ATLIKIME UŽDUOTIS UB 19-20</vt:lpstr>
      <vt:lpstr>NUPIEŠK VAIVORYKŠTĘ</vt:lpstr>
      <vt:lpstr>PENKTADIENIS</vt:lpstr>
      <vt:lpstr>GEGUŽĖS 3 D. ( SEKMADIENĮ) MAMOS DIENA PASVEIKINK SAVO MAMYTĘ NUPIEŠĘS JOS PORTRETĄ </vt:lpstr>
      <vt:lpstr>DARBELIŲ LAUKSIU MŪSŲ GRUPĖS ALBUME “Tau, mano mamyte…”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MOKSLO KALNUS 04.27- 04.30</dc:title>
  <dc:creator>PC</dc:creator>
  <cp:lastModifiedBy>„Windows“ vartotojas</cp:lastModifiedBy>
  <cp:revision>61</cp:revision>
  <dcterms:created xsi:type="dcterms:W3CDTF">2020-04-22T08:46:22Z</dcterms:created>
  <dcterms:modified xsi:type="dcterms:W3CDTF">2020-05-05T06:07:12Z</dcterms:modified>
</cp:coreProperties>
</file>