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8" r:id="rId3"/>
    <p:sldId id="288" r:id="rId4"/>
    <p:sldId id="289" r:id="rId5"/>
    <p:sldId id="257" r:id="rId6"/>
    <p:sldId id="259" r:id="rId7"/>
    <p:sldId id="262" r:id="rId8"/>
    <p:sldId id="261" r:id="rId9"/>
    <p:sldId id="260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3" r:id="rId18"/>
    <p:sldId id="270" r:id="rId19"/>
    <p:sldId id="271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7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900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045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6487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9207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0589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17024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1584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12989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24951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4014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62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6970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9554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345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7347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5020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626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BDFD4-0C3C-4279-82B7-317094B802FF}" type="datetimeFigureOut">
              <a:rPr lang="lt-LT" smtClean="0"/>
              <a:t>2020.05.10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8F8A-729F-490A-A7B0-613068B815E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1516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lzo17oM_Mo8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9vDSS66GnM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lzo17oM_Mo8?feature=oembe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KnEpBiwha8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D2759-03A9-4424-80E6-8DF0D52B27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“DOVANŲ DIRBTUVĖJE”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05 04-11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REFLEKSIJA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268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34B4-EE49-4A3A-BFD3-FB7D448EA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SKAIČIUOJU IR RŪŠIUOJU</a:t>
            </a:r>
            <a:endParaRPr lang="lt-L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58BA7-C43E-4D48-A289-EA3178C944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SUSIRAŠYK SU TAVIMI GYVENANČIŲ ŠEIMOS NARIŲ VARDUS. KURIS VARDAS ILGIAUSIAS?, KURIS TRUMPIAUSIAS?;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SUSKAIČIUOK, KIEK IR KOKIŲ RAIDŽIŲ YRA VARDUOSE?;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IŠRŪŠIUOK JAS IR SUDARYK IŠ JŲ DIAGRAMĄ. TAIP SUŽINOSI, KURIŲ RAIDŽIŲ VARDUOSE YRA DAUGIAUSIA, O KURIŲ MAŽIAUSIAI;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DIAGRAMĄ GALI NUPIEŠTI, SUDĖTI IŠ KALADĖLIŲ, AKMENUKŲ…</a:t>
            </a:r>
          </a:p>
          <a:p>
            <a:pPr marL="0" indent="0">
              <a:buNone/>
            </a:pPr>
            <a:endParaRPr lang="lt-LT" sz="1600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619CF284-8FD0-45C9-88C5-2DC6C1E25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451BC4F0-82D6-4D01-923A-00A950B2C4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FE54A6C6-78E9-40A1-B37F-05BD3341B8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D5F07874-840B-464E-8621-F60EC149BE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369B4B36-D80E-4A01-84DE-2B4CDC40D5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280037"/>
            <a:ext cx="4022034" cy="295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85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FBCC-9AAE-472C-B162-8E5FFE8BE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010" y="764373"/>
            <a:ext cx="2814033" cy="6536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MENINĖ UŽDUOTIS</a:t>
            </a:r>
            <a:endParaRPr lang="lt-LT" sz="2800" b="1" dirty="0"/>
          </a:p>
        </p:txBody>
      </p:sp>
      <p:sp>
        <p:nvSpPr>
          <p:cNvPr id="6" name="Stačiakampis 14">
            <a:extLst>
              <a:ext uri="{FF2B5EF4-FFF2-40B4-BE49-F238E27FC236}">
                <a16:creationId xmlns:a16="http://schemas.microsoft.com/office/drawing/2014/main" id="{1590E9B7-9A7E-46AD-8054-87A39AD86509}"/>
              </a:ext>
            </a:extLst>
          </p:cNvPr>
          <p:cNvSpPr/>
          <p:nvPr/>
        </p:nvSpPr>
        <p:spPr>
          <a:xfrm>
            <a:off x="1020417" y="3326296"/>
            <a:ext cx="2526593" cy="2014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rtl="0">
              <a:defRPr lang="lt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400" b="1" u="sng" dirty="0">
                <a:solidFill>
                  <a:schemeClr val="tx1"/>
                </a:solidFill>
              </a:rPr>
              <a:t>Reikės: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200" dirty="0">
                <a:solidFill>
                  <a:schemeClr val="tx1"/>
                </a:solidFill>
              </a:rPr>
              <a:t>A4 formato lapo popieriaus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200" dirty="0">
                <a:solidFill>
                  <a:schemeClr val="tx1"/>
                </a:solidFill>
              </a:rPr>
              <a:t>Jau iškirpto 8-10 cm skersmens skritulio galvai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200" dirty="0">
                <a:solidFill>
                  <a:schemeClr val="tx1"/>
                </a:solidFill>
              </a:rPr>
              <a:t>Spalvoto popieriaus gabalėlių žmogučiui dekoruoti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200" dirty="0">
                <a:solidFill>
                  <a:schemeClr val="tx1"/>
                </a:solidFill>
              </a:rPr>
              <a:t>Vėlimo vilnos ar siūlų plaukams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200" dirty="0">
                <a:solidFill>
                  <a:schemeClr val="tx1"/>
                </a:solidFill>
              </a:rPr>
              <a:t>Akyčių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9228E-63AF-49D8-89E5-8BACD6ADCEB7}"/>
              </a:ext>
            </a:extLst>
          </p:cNvPr>
          <p:cNvSpPr/>
          <p:nvPr/>
        </p:nvSpPr>
        <p:spPr>
          <a:xfrm>
            <a:off x="4174434" y="2967335"/>
            <a:ext cx="184536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1</a:t>
            </a:r>
            <a:r>
              <a:rPr lang="lt-LT" sz="1100" dirty="0"/>
              <a:t>. A4 formato lapas lenkiamas pusiau skersai, tada išilgai, paskui kiekviena dalis – dar kartą pusiau. Taip gaunamos 8 dalys (lenkimo linijos</a:t>
            </a:r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3BBF60D3-D27F-48DE-A5F7-3FABE035F3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391" y="4244608"/>
            <a:ext cx="1422558" cy="1096018"/>
          </a:xfrm>
          <a:prstGeom prst="rect">
            <a:avLst/>
          </a:prstGeom>
        </p:spPr>
      </p:pic>
      <p:sp>
        <p:nvSpPr>
          <p:cNvPr id="10" name="Struktūrinė schema: procesas 16">
            <a:extLst>
              <a:ext uri="{FF2B5EF4-FFF2-40B4-BE49-F238E27FC236}">
                <a16:creationId xmlns:a16="http://schemas.microsoft.com/office/drawing/2014/main" id="{5D70EB47-ADCF-4A0F-AB44-C3F1BB742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0759" y="949092"/>
            <a:ext cx="2307138" cy="1277274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2500"/>
          </a:bodyPr>
          <a:lstStyle>
            <a:defPPr rtl="0">
              <a:defRPr lang="lt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buAutoNum type="arabicPeriod" startAt="2"/>
            </a:pPr>
            <a:r>
              <a:rPr lang="lt-LT" sz="1200" dirty="0">
                <a:solidFill>
                  <a:schemeClr val="tx1"/>
                </a:solidFill>
              </a:rPr>
              <a:t>Apatinė kairė ir dešinė dalys iškerpamos ir pasidedamos, nes tai bus „rankos“.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 algn="ctr"/>
            <a:r>
              <a:rPr lang="lt-LT" sz="1200" dirty="0">
                <a:solidFill>
                  <a:schemeClr val="tx1"/>
                </a:solidFill>
              </a:rPr>
              <a:t>Lankstinys lenkiamas pusiau ir įstrižai prakerpamos „kojos“.  Nukirpti reikia tik iki lenkimo linijos. Atlenkiama. </a:t>
            </a:r>
          </a:p>
        </p:txBody>
      </p:sp>
      <p:pic>
        <p:nvPicPr>
          <p:cNvPr id="11" name="Paveikslėlis 9">
            <a:extLst>
              <a:ext uri="{FF2B5EF4-FFF2-40B4-BE49-F238E27FC236}">
                <a16:creationId xmlns:a16="http://schemas.microsoft.com/office/drawing/2014/main" id="{08291036-4DD7-475B-BEEB-BB1C1C46CB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59" y="2411085"/>
            <a:ext cx="2307138" cy="12772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F863CD-57C2-45C1-8F4E-85E7C2424F5B}"/>
              </a:ext>
            </a:extLst>
          </p:cNvPr>
          <p:cNvSpPr/>
          <p:nvPr/>
        </p:nvSpPr>
        <p:spPr>
          <a:xfrm>
            <a:off x="8798185" y="949092"/>
            <a:ext cx="19613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100" dirty="0"/>
              <a:t>3. Priklijuojama galva (be kaklo, kad nelinktų)</a:t>
            </a:r>
          </a:p>
          <a:p>
            <a:pPr algn="ctr"/>
            <a:r>
              <a:rPr lang="lt-LT" sz="1100" dirty="0"/>
              <a:t>Viskas, kas atlenkus atrodo kaip rankos, užlenkiama, nes tai bus švarkelio skvernai</a:t>
            </a:r>
          </a:p>
        </p:txBody>
      </p:sp>
      <p:pic>
        <p:nvPicPr>
          <p:cNvPr id="13" name="Turinio vietos rezervavimo ženklas 10">
            <a:extLst>
              <a:ext uri="{FF2B5EF4-FFF2-40B4-BE49-F238E27FC236}">
                <a16:creationId xmlns:a16="http://schemas.microsoft.com/office/drawing/2014/main" id="{AA871C63-450D-4EFF-A549-AC6C66D5C7BE}"/>
              </a:ext>
            </a:extLst>
          </p:cNvPr>
          <p:cNvPicPr>
            <a:picLocks noGrp="1"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777" y="2411086"/>
            <a:ext cx="1785731" cy="10179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74C5A6-9DBB-498A-81EA-C27F792ED0B2}"/>
              </a:ext>
            </a:extLst>
          </p:cNvPr>
          <p:cNvSpPr/>
          <p:nvPr/>
        </p:nvSpPr>
        <p:spPr>
          <a:xfrm flipH="1">
            <a:off x="6019800" y="4042357"/>
            <a:ext cx="2307137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/>
              <a:t>4. </a:t>
            </a:r>
            <a:r>
              <a:rPr lang="lt-LT" sz="1100" dirty="0"/>
              <a:t>Iš nugarinės pusės priklijuojamos kiek nuleistos rankos, kad žmogutis nestovėtų jų išskėtęs į šonus. Kad švarkelio skvernai neuždengtų veido, galima atlenkti atlapus</a:t>
            </a:r>
          </a:p>
        </p:txBody>
      </p:sp>
      <p:pic>
        <p:nvPicPr>
          <p:cNvPr id="15" name="Paveikslėlis 11">
            <a:extLst>
              <a:ext uri="{FF2B5EF4-FFF2-40B4-BE49-F238E27FC236}">
                <a16:creationId xmlns:a16="http://schemas.microsoft.com/office/drawing/2014/main" id="{C58BC1C2-71E0-430D-8992-6CA48E030B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5204851"/>
            <a:ext cx="1908314" cy="1293028"/>
          </a:xfrm>
          <a:prstGeom prst="rect">
            <a:avLst/>
          </a:prstGeom>
        </p:spPr>
      </p:pic>
      <p:pic>
        <p:nvPicPr>
          <p:cNvPr id="18" name="Turinio vietos rezervavimo ženklas 4">
            <a:extLst>
              <a:ext uri="{FF2B5EF4-FFF2-40B4-BE49-F238E27FC236}">
                <a16:creationId xmlns:a16="http://schemas.microsoft.com/office/drawing/2014/main" id="{285E70C5-42AD-42E4-811E-AAA13B6C06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46" y="1086679"/>
            <a:ext cx="2307137" cy="1643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B405E68-A057-48CB-A6DA-E398FEF7D449}"/>
              </a:ext>
            </a:extLst>
          </p:cNvPr>
          <p:cNvSpPr/>
          <p:nvPr/>
        </p:nvSpPr>
        <p:spPr>
          <a:xfrm rot="10800000" flipH="1" flipV="1">
            <a:off x="9142636" y="3826929"/>
            <a:ext cx="246627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100" b="1" dirty="0"/>
              <a:t>5. </a:t>
            </a:r>
            <a:r>
              <a:rPr lang="lt-LT" sz="1100" dirty="0"/>
              <a:t>Priklijuojami plaukai, plaštakos, batai, akys, kitos veido detalės nupiešiamos. Žmogučio apranga papuošiama: apklijuojama, apipiešiama. </a:t>
            </a:r>
          </a:p>
        </p:txBody>
      </p:sp>
      <p:pic>
        <p:nvPicPr>
          <p:cNvPr id="20" name="Paveikslėlis 12">
            <a:extLst>
              <a:ext uri="{FF2B5EF4-FFF2-40B4-BE49-F238E27FC236}">
                <a16:creationId xmlns:a16="http://schemas.microsoft.com/office/drawing/2014/main" id="{62835909-5470-41CC-B86E-E6AFCCF445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9154342" y="4893450"/>
            <a:ext cx="2312557" cy="14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84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6A21D-1B92-4869-A4F9-C17F0825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IŠ POPIERINIŲ ŽMOGELIUKŲ SUKURK SAVO ŠEIMĄ</a:t>
            </a:r>
            <a:endParaRPr lang="lt-LT" sz="2800" dirty="0"/>
          </a:p>
        </p:txBody>
      </p:sp>
      <p:pic>
        <p:nvPicPr>
          <p:cNvPr id="4" name="Turinio vietos rezervavimo ženklas 8">
            <a:extLst>
              <a:ext uri="{FF2B5EF4-FFF2-40B4-BE49-F238E27FC236}">
                <a16:creationId xmlns:a16="http://schemas.microsoft.com/office/drawing/2014/main" id="{293FBFA6-87FE-461C-985C-F887A74AD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6626" y="2835966"/>
            <a:ext cx="5035826" cy="3257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8461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6AD8-92A0-407A-90A5-E4340899D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ANTRADIENIS</a:t>
            </a:r>
            <a:endParaRPr lang="lt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1E5F14-5834-4216-BC70-DFD14957B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35" y="2213114"/>
            <a:ext cx="4267199" cy="3551582"/>
          </a:xfrm>
        </p:spPr>
      </p:pic>
    </p:spTree>
    <p:extLst>
      <p:ext uri="{BB962C8B-B14F-4D97-AF65-F5344CB8AC3E}">
        <p14:creationId xmlns:p14="http://schemas.microsoft.com/office/powerpoint/2010/main" val="1134155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1EFE6-7535-4694-A70C-B7E2BAFF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RASK SKIRTUMUS</a:t>
            </a:r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71163F4-A68A-4CD6-8DBF-13AC552737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94558"/>
            <a:ext cx="4946373" cy="403396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7AB2AD-FA51-4165-B94F-B984B4F51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937101"/>
              </p:ext>
            </p:extLst>
          </p:nvPr>
        </p:nvGraphicFramePr>
        <p:xfrm>
          <a:off x="940905" y="3644348"/>
          <a:ext cx="1537252" cy="1736035"/>
        </p:xfrm>
        <a:graphic>
          <a:graphicData uri="http://schemas.openxmlformats.org/drawingml/2006/table">
            <a:tbl>
              <a:tblPr/>
              <a:tblGrid>
                <a:gridCol w="1537252">
                  <a:extLst>
                    <a:ext uri="{9D8B030D-6E8A-4147-A177-3AD203B41FA5}">
                      <a16:colId xmlns:a16="http://schemas.microsoft.com/office/drawing/2014/main" val="2265178290"/>
                    </a:ext>
                  </a:extLst>
                </a:gridCol>
              </a:tblGrid>
              <a:tr h="1736035">
                <a:tc>
                  <a:txBody>
                    <a:bodyPr/>
                    <a:lstStyle/>
                    <a:p>
                      <a:endParaRPr lang="lt-LT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246495"/>
                  </a:ext>
                </a:extLst>
              </a:tr>
            </a:tbl>
          </a:graphicData>
        </a:graphic>
      </p:graphicFrame>
      <p:pic>
        <p:nvPicPr>
          <p:cNvPr id="12" name="Paveikslėlis 6">
            <a:extLst>
              <a:ext uri="{FF2B5EF4-FFF2-40B4-BE49-F238E27FC236}">
                <a16:creationId xmlns:a16="http://schemas.microsoft.com/office/drawing/2014/main" id="{8E9DD348-C711-4FC5-9A0D-3CD2BA3418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26" y="2194557"/>
            <a:ext cx="4161183" cy="40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2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E375-523F-4F68-A028-85AACF81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636104"/>
          </a:xfrm>
        </p:spPr>
        <p:txBody>
          <a:bodyPr/>
          <a:lstStyle/>
          <a:p>
            <a:pPr algn="ctr"/>
            <a:r>
              <a:rPr lang="en-US" dirty="0"/>
              <a:t>“</a:t>
            </a:r>
            <a:r>
              <a:rPr lang="en-US" sz="2800" b="1" dirty="0"/>
              <a:t>PELIUKO DOVANA”</a:t>
            </a:r>
            <a:endParaRPr lang="lt-LT" sz="2800" b="1" dirty="0"/>
          </a:p>
        </p:txBody>
      </p:sp>
      <p:pic>
        <p:nvPicPr>
          <p:cNvPr id="5" name="Online Media 4" title="peliuko dovana pasaka">
            <a:hlinkClick r:id="" action="ppaction://media"/>
            <a:extLst>
              <a:ext uri="{FF2B5EF4-FFF2-40B4-BE49-F238E27FC236}">
                <a16:creationId xmlns:a16="http://schemas.microsoft.com/office/drawing/2014/main" id="{62F1F8C6-13E3-42F1-80E2-08E2E844135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95863" y="1651000"/>
            <a:ext cx="6510337" cy="402093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3C417-BCC9-4378-9161-1F4BB68CF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372139"/>
            <a:ext cx="4114800" cy="32997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KOKIE BUVO KŪRINIO VEIKĖJAI?;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KĄ IR KAM NEŠĖ PELIUKAS?;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KUO VISKAS BAIGĖSI?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 KĄ DAR GALIMA DOVANOTI SAVO ARTIMIESIEMS/;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 TIK DAIKTAI YRA DOVANA?;</a:t>
            </a:r>
          </a:p>
          <a:p>
            <a:r>
              <a:rPr lang="en-US" b="1" i="1" dirty="0"/>
              <a:t>(IŠSIAIŠKINAME, KAD DOVANA GALI BŪTI GRAŽUS SVEIKINIMAS, EILĖRAŠTIS, DAINELĖ, DARBELIS…)</a:t>
            </a:r>
            <a:endParaRPr lang="lt-LT" b="1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35368F-8FF2-4A7F-9295-E04E6A3E7403}"/>
              </a:ext>
            </a:extLst>
          </p:cNvPr>
          <p:cNvSpPr/>
          <p:nvPr/>
        </p:nvSpPr>
        <p:spPr>
          <a:xfrm>
            <a:off x="4284446" y="3244334"/>
            <a:ext cx="3623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/>
              <a:t>https://youtu.be/lzo17oM_Mo8</a:t>
            </a:r>
          </a:p>
        </p:txBody>
      </p:sp>
    </p:spTree>
    <p:extLst>
      <p:ext uri="{BB962C8B-B14F-4D97-AF65-F5344CB8AC3E}">
        <p14:creationId xmlns:p14="http://schemas.microsoft.com/office/powerpoint/2010/main" val="138902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48851-D0A9-4A60-BA75-60DB61B5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/>
              <a:t>SĄVOKOS: AUKŠTAS- ŽEMAS, SUNKUS- LENGVAS</a:t>
            </a:r>
            <a:endParaRPr lang="lt-LT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2D3333-7A5A-4041-8422-956539112A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1" y="2193925"/>
            <a:ext cx="422101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016E83-F036-4801-A171-0451504E1E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lt-LT" sz="2400" b="1" dirty="0">
                <a:solidFill>
                  <a:schemeClr val="accent6">
                    <a:lumMod val="50000"/>
                  </a:schemeClr>
                </a:solidFill>
              </a:rPr>
              <a:t>PAŽIŪRĖK Į PAVEIKSLĖLĮ, IŠSIRINK GYVŪNĄ IR JĮ SUVAIDINK – TEGUL ŠEIMOS NARIAI ATSPĖJA KAS TAI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r>
              <a:rPr lang="lt-LT" sz="2400" b="1" dirty="0">
                <a:solidFill>
                  <a:schemeClr val="accent6">
                    <a:lumMod val="50000"/>
                  </a:schemeClr>
                </a:solidFill>
              </a:rPr>
              <a:t> LYGINDAMAS APTARK GYVŪNŲ ŪGĮ (aukštas, aukščiausias, žemas, žemesnis, mažas, mažiausias)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r>
              <a:rPr lang="lt-LT" sz="2400" b="1" dirty="0">
                <a:solidFill>
                  <a:schemeClr val="accent6">
                    <a:lumMod val="50000"/>
                  </a:schemeClr>
                </a:solidFill>
              </a:rPr>
              <a:t> APTARK BALSO TEMBRĄ (aukštas, žemas)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;</a:t>
            </a:r>
            <a:r>
              <a:rPr lang="lt-LT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lt-LT" sz="2400" b="1" dirty="0">
                <a:solidFill>
                  <a:schemeClr val="accent6">
                    <a:lumMod val="50000"/>
                  </a:schemeClr>
                </a:solidFill>
              </a:rPr>
              <a:t>NUSTATYK KURIS LENGVESNIS, SUNKESNIS.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5218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5D771-D79D-4D4B-853A-992BADE2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SUSIPAŽINKITE SU PIRŠTUKŲ ŠEIMOS NARIŲ VARDAIS</a:t>
            </a:r>
            <a:endParaRPr lang="lt-LT" sz="2800" b="1" dirty="0"/>
          </a:p>
        </p:txBody>
      </p:sp>
      <p:pic>
        <p:nvPicPr>
          <p:cNvPr id="4" name="Online Media 3" title="Pirￅﾡtￅﾳ ￅﾡeimynￄﾗlￄﾗ | Dinozaurai | 20 minuￄﾍiￅﾳ | Lithuanian Dinosaur Finger Family Compilation">
            <a:hlinkClick r:id="" action="ppaction://media"/>
            <a:extLst>
              <a:ext uri="{FF2B5EF4-FFF2-40B4-BE49-F238E27FC236}">
                <a16:creationId xmlns:a16="http://schemas.microsoft.com/office/drawing/2014/main" id="{71BEA2EE-B26C-41E9-A619-11E95FA8CCA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01241" y="2057401"/>
            <a:ext cx="7154862" cy="40243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F8F454-23D9-4525-8F5F-1B693D4EB409}"/>
              </a:ext>
            </a:extLst>
          </p:cNvPr>
          <p:cNvSpPr/>
          <p:nvPr/>
        </p:nvSpPr>
        <p:spPr>
          <a:xfrm>
            <a:off x="4245173" y="3244334"/>
            <a:ext cx="3701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/>
              <a:t>https://youtu.be/89vDSS66GnM</a:t>
            </a:r>
          </a:p>
        </p:txBody>
      </p:sp>
    </p:spTree>
    <p:extLst>
      <p:ext uri="{BB962C8B-B14F-4D97-AF65-F5344CB8AC3E}">
        <p14:creationId xmlns:p14="http://schemas.microsoft.com/office/powerpoint/2010/main" val="190707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72BF4-B2A0-48A0-ADAD-32B21BAE8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KIEKVIENAS VAIKAS TURI SAVO MAMĄ. SURASK IR PAVADINK JĄ</a:t>
            </a:r>
            <a:endParaRPr lang="lt-LT" sz="2800" b="1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C7517A7F-98B5-4963-882B-B276EE1DE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1" y="2193925"/>
            <a:ext cx="3008244" cy="4024313"/>
          </a:xfrm>
          <a:prstGeom prst="rect">
            <a:avLst/>
          </a:prstGeom>
        </p:spPr>
      </p:pic>
      <p:pic>
        <p:nvPicPr>
          <p:cNvPr id="6" name="Paveikslėlis 13">
            <a:extLst>
              <a:ext uri="{FF2B5EF4-FFF2-40B4-BE49-F238E27FC236}">
                <a16:creationId xmlns:a16="http://schemas.microsoft.com/office/drawing/2014/main" id="{ADD57839-9DDA-4113-9DBD-DB4B59C35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582">
            <a:off x="4533213" y="2256683"/>
            <a:ext cx="2399001" cy="3514767"/>
          </a:xfrm>
          <a:prstGeom prst="rect">
            <a:avLst/>
          </a:prstGeom>
        </p:spPr>
      </p:pic>
      <p:pic>
        <p:nvPicPr>
          <p:cNvPr id="7" name="Paveikslėlis 14">
            <a:extLst>
              <a:ext uri="{FF2B5EF4-FFF2-40B4-BE49-F238E27FC236}">
                <a16:creationId xmlns:a16="http://schemas.microsoft.com/office/drawing/2014/main" id="{34C5E7D0-B8FC-4679-92ED-DFF2F700F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611" y="2256683"/>
            <a:ext cx="2271275" cy="3682403"/>
          </a:xfrm>
          <a:prstGeom prst="rect">
            <a:avLst/>
          </a:prstGeom>
        </p:spPr>
      </p:pic>
      <p:pic>
        <p:nvPicPr>
          <p:cNvPr id="8" name="Turinio vietos rezervavimo ženklas 12">
            <a:extLst>
              <a:ext uri="{FF2B5EF4-FFF2-40B4-BE49-F238E27FC236}">
                <a16:creationId xmlns:a16="http://schemas.microsoft.com/office/drawing/2014/main" id="{30D9AC97-F11F-47B2-8BC5-B475FB31358A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638">
            <a:off x="7279878" y="2131935"/>
            <a:ext cx="2338365" cy="35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5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43D2-E846-4A5E-9122-4FE40A38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UB 3-4 UŽDUOTYS</a:t>
            </a:r>
            <a:endParaRPr lang="lt-LT" sz="3600" dirty="0"/>
          </a:p>
        </p:txBody>
      </p:sp>
      <p:pic>
        <p:nvPicPr>
          <p:cNvPr id="5" name="Paveikslėlis 6">
            <a:extLst>
              <a:ext uri="{FF2B5EF4-FFF2-40B4-BE49-F238E27FC236}">
                <a16:creationId xmlns:a16="http://schemas.microsoft.com/office/drawing/2014/main" id="{98EB2AC3-663D-472B-BB6D-06DE566731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2194559"/>
            <a:ext cx="3371850" cy="4024124"/>
          </a:xfrm>
          <a:prstGeom prst="rect">
            <a:avLst/>
          </a:prstGeom>
        </p:spPr>
      </p:pic>
      <p:pic>
        <p:nvPicPr>
          <p:cNvPr id="6" name="Internetinė medija 6" title="Skaiciuojam nuo 1 - 20 - Mokomes Skaiciuoti Lietuviskai">
            <a:hlinkClick r:id="" action="ppaction://media"/>
            <a:extLst>
              <a:ext uri="{FF2B5EF4-FFF2-40B4-BE49-F238E27FC236}">
                <a16:creationId xmlns:a16="http://schemas.microsoft.com/office/drawing/2014/main" id="{95E5CAB1-ECD6-4796-8449-99C1EAEB0566}"/>
              </a:ext>
            </a:extLst>
          </p:cNvPr>
          <p:cNvPicPr>
            <a:picLocks noGrp="1" noRot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59826" y="2451652"/>
            <a:ext cx="4108174" cy="35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3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DFB4-6EBC-4F8C-B96D-C1F899F50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5130"/>
            <a:ext cx="4114800" cy="768627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/>
              <a:t>Savait</a:t>
            </a:r>
            <a:r>
              <a:rPr lang="lt-LT" sz="2800" dirty="0"/>
              <a:t>ė</a:t>
            </a:r>
            <a:r>
              <a:rPr lang="en-US" sz="2800" dirty="0"/>
              <a:t>s </a:t>
            </a:r>
            <a:r>
              <a:rPr lang="en-US" sz="2800" dirty="0" err="1"/>
              <a:t>uždaviniai</a:t>
            </a:r>
            <a:endParaRPr lang="lt-L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0E864-66C1-45A8-BD2D-D5C8AE3AD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775791"/>
            <a:ext cx="4114800" cy="444289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Remdamasis</a:t>
            </a:r>
            <a:r>
              <a:rPr lang="en-US" dirty="0"/>
              <a:t> </a:t>
            </a:r>
            <a:r>
              <a:rPr lang="en-US" dirty="0" err="1"/>
              <a:t>asmenine</a:t>
            </a:r>
            <a:r>
              <a:rPr lang="en-US" dirty="0"/>
              <a:t> </a:t>
            </a:r>
            <a:r>
              <a:rPr lang="en-US" dirty="0" err="1"/>
              <a:t>patirtimi</a:t>
            </a:r>
            <a:r>
              <a:rPr lang="en-US" dirty="0"/>
              <a:t> </a:t>
            </a:r>
            <a:r>
              <a:rPr lang="en-US" dirty="0" err="1"/>
              <a:t>gebės</a:t>
            </a:r>
            <a:r>
              <a:rPr lang="en-US" dirty="0"/>
              <a:t> </a:t>
            </a:r>
            <a:r>
              <a:rPr lang="en-US" dirty="0" err="1"/>
              <a:t>paaiškinti</a:t>
            </a:r>
            <a:r>
              <a:rPr lang="en-US" dirty="0"/>
              <a:t> </a:t>
            </a:r>
            <a:r>
              <a:rPr lang="en-US" dirty="0" err="1"/>
              <a:t>šeimos</a:t>
            </a:r>
            <a:r>
              <a:rPr lang="en-US" dirty="0"/>
              <a:t> </a:t>
            </a:r>
            <a:r>
              <a:rPr lang="en-US" dirty="0" err="1"/>
              <a:t>sąvoką</a:t>
            </a:r>
            <a:r>
              <a:rPr lang="en-US" dirty="0"/>
              <a:t>, </a:t>
            </a:r>
            <a:r>
              <a:rPr lang="en-US" dirty="0" err="1"/>
              <a:t>įvardys</a:t>
            </a:r>
            <a:r>
              <a:rPr lang="en-US" dirty="0"/>
              <a:t> 2-3 </a:t>
            </a:r>
            <a:r>
              <a:rPr lang="en-US" dirty="0" err="1"/>
              <a:t>šeimos</a:t>
            </a:r>
            <a:r>
              <a:rPr lang="en-US" dirty="0"/>
              <a:t> </a:t>
            </a:r>
            <a:r>
              <a:rPr lang="en-US" dirty="0" err="1"/>
              <a:t>taisykles</a:t>
            </a:r>
            <a:r>
              <a:rPr lang="en-US" dirty="0"/>
              <a:t>, </a:t>
            </a:r>
            <a:r>
              <a:rPr lang="en-US" dirty="0" err="1"/>
              <a:t>įpročius</a:t>
            </a:r>
            <a:r>
              <a:rPr lang="en-US" dirty="0"/>
              <a:t>, </a:t>
            </a:r>
            <a:r>
              <a:rPr lang="en-US" dirty="0" err="1"/>
              <a:t>supras</a:t>
            </a:r>
            <a:r>
              <a:rPr lang="en-US" dirty="0"/>
              <a:t>, </a:t>
            </a:r>
            <a:r>
              <a:rPr lang="en-US" dirty="0" err="1"/>
              <a:t>koks</a:t>
            </a:r>
            <a:r>
              <a:rPr lang="en-US" dirty="0"/>
              <a:t> jo </a:t>
            </a:r>
            <a:r>
              <a:rPr lang="en-US" dirty="0" err="1"/>
              <a:t>vaidmuo</a:t>
            </a:r>
            <a:r>
              <a:rPr lang="en-US" dirty="0"/>
              <a:t> </a:t>
            </a:r>
            <a:r>
              <a:rPr lang="en-US" dirty="0" err="1"/>
              <a:t>šeimoje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Atlikdamas</a:t>
            </a:r>
            <a:r>
              <a:rPr lang="en-US" dirty="0"/>
              <a:t> PK </a:t>
            </a:r>
            <a:r>
              <a:rPr lang="en-US" dirty="0" err="1"/>
              <a:t>užduotis</a:t>
            </a:r>
            <a:r>
              <a:rPr lang="en-US" dirty="0"/>
              <a:t>, </a:t>
            </a:r>
            <a:r>
              <a:rPr lang="en-US" dirty="0" err="1"/>
              <a:t>supras</a:t>
            </a:r>
            <a:r>
              <a:rPr lang="en-US" dirty="0"/>
              <a:t>, kas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en-US" dirty="0" err="1"/>
              <a:t>žodis</a:t>
            </a:r>
            <a:r>
              <a:rPr lang="en-US" dirty="0"/>
              <a:t>, </a:t>
            </a:r>
            <a:r>
              <a:rPr lang="en-US" dirty="0" err="1"/>
              <a:t>sakinys</a:t>
            </a:r>
            <a:r>
              <a:rPr lang="en-US" dirty="0"/>
              <a:t>, </a:t>
            </a:r>
            <a:r>
              <a:rPr lang="en-US" dirty="0" err="1"/>
              <a:t>tekstas</a:t>
            </a:r>
            <a:r>
              <a:rPr lang="en-US" dirty="0"/>
              <a:t>, </a:t>
            </a:r>
            <a:r>
              <a:rPr lang="en-US" dirty="0" err="1"/>
              <a:t>gebės</a:t>
            </a:r>
            <a:r>
              <a:rPr lang="en-US" dirty="0"/>
              <a:t> </a:t>
            </a:r>
            <a:r>
              <a:rPr lang="en-US" dirty="0" err="1"/>
              <a:t>nurodyti</a:t>
            </a:r>
            <a:r>
              <a:rPr lang="en-US" dirty="0"/>
              <a:t> </a:t>
            </a:r>
            <a:r>
              <a:rPr lang="en-US" dirty="0" err="1"/>
              <a:t>teksto</a:t>
            </a:r>
            <a:r>
              <a:rPr lang="en-US" dirty="0"/>
              <a:t> </a:t>
            </a:r>
            <a:r>
              <a:rPr lang="en-US" dirty="0" err="1"/>
              <a:t>pradžią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pabaigą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Menines</a:t>
            </a:r>
            <a:r>
              <a:rPr lang="en-US" dirty="0"/>
              <a:t> </a:t>
            </a:r>
            <a:r>
              <a:rPr lang="en-US" dirty="0" err="1"/>
              <a:t>užduotis</a:t>
            </a:r>
            <a:r>
              <a:rPr lang="en-US" dirty="0"/>
              <a:t> </a:t>
            </a:r>
            <a:r>
              <a:rPr lang="en-US" dirty="0" err="1"/>
              <a:t>atliks</a:t>
            </a:r>
            <a:r>
              <a:rPr lang="en-US" dirty="0"/>
              <a:t> </a:t>
            </a:r>
            <a:r>
              <a:rPr lang="en-US" dirty="0" err="1"/>
              <a:t>laikydamasis</a:t>
            </a:r>
            <a:r>
              <a:rPr lang="en-US" dirty="0"/>
              <a:t> </a:t>
            </a:r>
            <a:r>
              <a:rPr lang="en-US" dirty="0" err="1"/>
              <a:t>žodinių</a:t>
            </a:r>
            <a:r>
              <a:rPr lang="en-US" dirty="0"/>
              <a:t> </a:t>
            </a:r>
            <a:r>
              <a:rPr lang="en-US" dirty="0" err="1"/>
              <a:t>instrukcijų</a:t>
            </a:r>
            <a:r>
              <a:rPr lang="en-US" dirty="0"/>
              <a:t>, </a:t>
            </a:r>
            <a:r>
              <a:rPr lang="en-US" dirty="0" err="1"/>
              <a:t>taupiai</a:t>
            </a:r>
            <a:r>
              <a:rPr lang="en-US" dirty="0"/>
              <a:t> </a:t>
            </a:r>
            <a:r>
              <a:rPr lang="en-US" dirty="0" err="1"/>
              <a:t>naudos</a:t>
            </a:r>
            <a:r>
              <a:rPr lang="en-US" dirty="0"/>
              <a:t> </a:t>
            </a:r>
            <a:r>
              <a:rPr lang="en-US" dirty="0" err="1"/>
              <a:t>reikalingas</a:t>
            </a:r>
            <a:r>
              <a:rPr lang="en-US" dirty="0"/>
              <a:t> </a:t>
            </a:r>
            <a:r>
              <a:rPr lang="en-US" dirty="0" err="1"/>
              <a:t>medžiagas</a:t>
            </a:r>
            <a:r>
              <a:rPr lang="en-US" dirty="0"/>
              <a:t>; </a:t>
            </a:r>
            <a:r>
              <a:rPr lang="en-US" dirty="0" err="1"/>
              <a:t>užbaigs</a:t>
            </a:r>
            <a:r>
              <a:rPr lang="en-US" dirty="0"/>
              <a:t> </a:t>
            </a:r>
            <a:r>
              <a:rPr lang="en-US" dirty="0" err="1"/>
              <a:t>darbelius</a:t>
            </a:r>
            <a:r>
              <a:rPr lang="en-US" dirty="0"/>
              <a:t>; </a:t>
            </a:r>
            <a:r>
              <a:rPr lang="en-US" dirty="0" err="1"/>
              <a:t>savarankiškai</a:t>
            </a:r>
            <a:r>
              <a:rPr lang="en-US" dirty="0"/>
              <a:t> </a:t>
            </a:r>
            <a:r>
              <a:rPr lang="en-US" dirty="0" err="1"/>
              <a:t>susitvarkys</a:t>
            </a:r>
            <a:r>
              <a:rPr lang="en-US" dirty="0"/>
              <a:t> </a:t>
            </a:r>
            <a:r>
              <a:rPr lang="en-US" dirty="0" err="1"/>
              <a:t>darbo</a:t>
            </a:r>
            <a:r>
              <a:rPr lang="en-US" dirty="0"/>
              <a:t> </a:t>
            </a:r>
            <a:r>
              <a:rPr lang="en-US" dirty="0" err="1"/>
              <a:t>vietą</a:t>
            </a:r>
            <a:r>
              <a:rPr lang="en-US" dirty="0"/>
              <a:t>;</a:t>
            </a:r>
          </a:p>
          <a:p>
            <a:r>
              <a:rPr lang="en-US" b="1" dirty="0" err="1"/>
              <a:t>Svarbūs</a:t>
            </a:r>
            <a:r>
              <a:rPr lang="en-US" b="1" dirty="0"/>
              <a:t> </a:t>
            </a:r>
            <a:r>
              <a:rPr lang="en-US" b="1" dirty="0" err="1"/>
              <a:t>žodžiai</a:t>
            </a:r>
            <a:r>
              <a:rPr lang="en-US" b="1" dirty="0"/>
              <a:t> </a:t>
            </a:r>
            <a:r>
              <a:rPr lang="en-US" b="1" dirty="0" err="1"/>
              <a:t>ir</a:t>
            </a:r>
            <a:r>
              <a:rPr lang="en-US" b="1" dirty="0"/>
              <a:t> </a:t>
            </a:r>
            <a:r>
              <a:rPr lang="en-US" b="1" dirty="0" err="1"/>
              <a:t>sąvokos</a:t>
            </a:r>
            <a:r>
              <a:rPr lang="en-US" b="1" dirty="0"/>
              <a:t>:</a:t>
            </a:r>
          </a:p>
          <a:p>
            <a:r>
              <a:rPr lang="en-US" dirty="0" err="1"/>
              <a:t>Šeima</a:t>
            </a:r>
            <a:r>
              <a:rPr lang="en-US" dirty="0"/>
              <a:t>, </a:t>
            </a:r>
            <a:r>
              <a:rPr lang="en-US" dirty="0" err="1"/>
              <a:t>dovana</a:t>
            </a:r>
            <a:r>
              <a:rPr lang="en-US" dirty="0"/>
              <a:t>; </a:t>
            </a:r>
            <a:r>
              <a:rPr lang="en-US" dirty="0" err="1"/>
              <a:t>rytas</a:t>
            </a:r>
            <a:r>
              <a:rPr lang="en-US" dirty="0"/>
              <a:t>, </a:t>
            </a:r>
            <a:r>
              <a:rPr lang="en-US" dirty="0" err="1"/>
              <a:t>vakaras</a:t>
            </a:r>
            <a:r>
              <a:rPr lang="en-US" dirty="0"/>
              <a:t>; </a:t>
            </a:r>
            <a:r>
              <a:rPr lang="en-US" dirty="0" err="1"/>
              <a:t>dienotvark</a:t>
            </a:r>
            <a:r>
              <a:rPr lang="lt-LT" dirty="0"/>
              <a:t>ė</a:t>
            </a:r>
            <a:r>
              <a:rPr lang="en-US" dirty="0"/>
              <a:t>; </a:t>
            </a:r>
            <a:r>
              <a:rPr lang="en-US" dirty="0" err="1"/>
              <a:t>tekstas</a:t>
            </a:r>
            <a:r>
              <a:rPr lang="en-US" dirty="0"/>
              <a:t>, </a:t>
            </a:r>
            <a:r>
              <a:rPr lang="en-US" dirty="0" err="1"/>
              <a:t>sakinys</a:t>
            </a:r>
            <a:r>
              <a:rPr lang="en-US" dirty="0"/>
              <a:t>, </a:t>
            </a:r>
            <a:r>
              <a:rPr lang="en-US" dirty="0" err="1"/>
              <a:t>žodis</a:t>
            </a:r>
            <a:r>
              <a:rPr lang="en-US" dirty="0"/>
              <a:t>.</a:t>
            </a:r>
          </a:p>
        </p:txBody>
      </p:sp>
      <p:pic>
        <p:nvPicPr>
          <p:cNvPr id="5" name="Turinio vietos rezervavimo ženklas 5">
            <a:extLst>
              <a:ext uri="{FF2B5EF4-FFF2-40B4-BE49-F238E27FC236}">
                <a16:creationId xmlns:a16="http://schemas.microsoft.com/office/drawing/2014/main" id="{D0B0D556-F1A7-44EC-A153-D473B098B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501" y="622852"/>
            <a:ext cx="6173061" cy="5595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2413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B3E5B-F13C-4D89-BAAC-83672ADE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TREČIADIENIS</a:t>
            </a:r>
            <a:endParaRPr lang="lt-LT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DEA944-5028-4AD8-88C9-FC2E9DA5F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160104"/>
            <a:ext cx="4268304" cy="3737113"/>
          </a:xfrm>
        </p:spPr>
      </p:pic>
    </p:spTree>
    <p:extLst>
      <p:ext uri="{BB962C8B-B14F-4D97-AF65-F5344CB8AC3E}">
        <p14:creationId xmlns:p14="http://schemas.microsoft.com/office/powerpoint/2010/main" val="3140968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1217-4FDE-4EB2-B4DF-E56AB20F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RASK SKIRTUMUS</a:t>
            </a:r>
            <a:endParaRPr lang="lt-LT" dirty="0"/>
          </a:p>
        </p:txBody>
      </p:sp>
      <p:pic>
        <p:nvPicPr>
          <p:cNvPr id="5" name="Turinio vietos rezervavimo ženklas 3">
            <a:extLst>
              <a:ext uri="{FF2B5EF4-FFF2-40B4-BE49-F238E27FC236}">
                <a16:creationId xmlns:a16="http://schemas.microsoft.com/office/drawing/2014/main" id="{6234AFFD-D808-4D02-8262-4ABDB0B929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320553"/>
            <a:ext cx="5334000" cy="3771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urinio vietos rezervavimo ženklas 9">
            <a:extLst>
              <a:ext uri="{FF2B5EF4-FFF2-40B4-BE49-F238E27FC236}">
                <a16:creationId xmlns:a16="http://schemas.microsoft.com/office/drawing/2014/main" id="{3FF45A15-A93C-48CB-A33A-7A8FF8D065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349" y="2193925"/>
            <a:ext cx="3907488" cy="402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69BE04-47AF-4BDD-B830-E7A7F4132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185356"/>
              </p:ext>
            </p:extLst>
          </p:nvPr>
        </p:nvGraphicFramePr>
        <p:xfrm>
          <a:off x="2623930" y="4134679"/>
          <a:ext cx="2292627" cy="1934818"/>
        </p:xfrm>
        <a:graphic>
          <a:graphicData uri="http://schemas.openxmlformats.org/drawingml/2006/table">
            <a:tbl>
              <a:tblPr/>
              <a:tblGrid>
                <a:gridCol w="2292627">
                  <a:extLst>
                    <a:ext uri="{9D8B030D-6E8A-4147-A177-3AD203B41FA5}">
                      <a16:colId xmlns:a16="http://schemas.microsoft.com/office/drawing/2014/main" val="452809938"/>
                    </a:ext>
                  </a:extLst>
                </a:gridCol>
              </a:tblGrid>
              <a:tr h="1934818">
                <a:tc>
                  <a:txBody>
                    <a:bodyPr/>
                    <a:lstStyle/>
                    <a:p>
                      <a:endParaRPr lang="lt-LT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689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854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3CE7-8561-4E1F-B898-FAD664C9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DIENOTVARKĖ</a:t>
            </a:r>
            <a:endParaRPr lang="lt-L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301FD-1E2E-4E6C-BDF2-9E064888FF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t-LT" dirty="0"/>
              <a:t>Rytą pradėkime nuo visos dienos planavimo.</a:t>
            </a:r>
          </a:p>
          <a:p>
            <a:pPr marL="0" indent="0" algn="ctr">
              <a:buNone/>
            </a:pPr>
            <a:r>
              <a:rPr lang="lt-LT" dirty="0"/>
              <a:t>Toks planas vadinamas </a:t>
            </a:r>
            <a:r>
              <a:rPr lang="lt-L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dienotvarke.</a:t>
            </a:r>
          </a:p>
          <a:p>
            <a:pPr marL="0" indent="0" algn="ctr">
              <a:buNone/>
            </a:pPr>
            <a:r>
              <a:rPr lang="lt-LT" dirty="0"/>
              <a:t>Susikaupkime. Reikės labai gerai pagalvoti, ką mes galime veikti nuo </a:t>
            </a:r>
            <a:r>
              <a:rPr lang="lt-L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ryto</a:t>
            </a:r>
            <a:r>
              <a:rPr lang="lt-LT" dirty="0"/>
              <a:t> iki </a:t>
            </a:r>
            <a:r>
              <a:rPr lang="lt-L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vakaro</a:t>
            </a:r>
            <a:r>
              <a:rPr lang="lt-LT" dirty="0"/>
              <a:t>.</a:t>
            </a: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5" name="Turinio vietos rezervavimo ženklas 5">
            <a:extLst>
              <a:ext uri="{FF2B5EF4-FFF2-40B4-BE49-F238E27FC236}">
                <a16:creationId xmlns:a16="http://schemas.microsoft.com/office/drawing/2014/main" id="{9D5B2052-9B3D-4DC2-BD2F-BE6E6229CE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800" y="2194559"/>
            <a:ext cx="4876800" cy="416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1954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E02CD-C4B3-4CAB-9493-9FF20E57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KODĖL YRA SVARBI DIENOTVARKĖ MUMS?</a:t>
            </a:r>
            <a:endParaRPr lang="lt-LT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BDA5DA-F724-45E5-9071-B9AC25EAA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211610"/>
          </a:xfrm>
        </p:spPr>
        <p:txBody>
          <a:bodyPr>
            <a:normAutofit fontScale="77500" lnSpcReduction="20000"/>
          </a:bodyPr>
          <a:lstStyle/>
          <a:p>
            <a:r>
              <a:rPr lang="lt-LT" dirty="0"/>
              <a:t>Kodėl paveikslėliai išdėstyti ratu? </a:t>
            </a:r>
          </a:p>
          <a:p>
            <a:pPr marL="0" indent="0">
              <a:buNone/>
            </a:pPr>
            <a:r>
              <a:rPr lang="lt-LT" dirty="0"/>
              <a:t>(nes ta veikla kartojama kasdien nuo ryto iki vakaro).</a:t>
            </a:r>
          </a:p>
          <a:p>
            <a:r>
              <a:rPr lang="lt-LT" dirty="0"/>
              <a:t>Kurie paveikslėliai tinka tau? </a:t>
            </a:r>
          </a:p>
          <a:p>
            <a:r>
              <a:rPr lang="lt-LT" dirty="0"/>
              <a:t>Kokiu paveikslėliu (veikla) papildytum ratą?</a:t>
            </a:r>
          </a:p>
          <a:p>
            <a:r>
              <a:rPr lang="lt-LT" dirty="0"/>
              <a:t>Kodėl svarbu darbus surikiuoti? </a:t>
            </a:r>
          </a:p>
          <a:p>
            <a:pPr marL="0" indent="0">
              <a:buNone/>
            </a:pPr>
            <a:r>
              <a:rPr lang="lt-LT" dirty="0"/>
              <a:t>(tada nereikia skubėti, viską suspėji, nes kiekvienai veiklai skiriamas tam tikras laikas)</a:t>
            </a:r>
          </a:p>
          <a:p>
            <a:r>
              <a:rPr lang="lt-LT" dirty="0"/>
              <a:t>Dienotvarkė svarbi jau ir dabar, o ypač jos reikia vaikui pradėjus eiti į mokyklą, nes mokymasis atima daug laiko, tad jį reikia </a:t>
            </a:r>
            <a:r>
              <a:rPr lang="lt-LT" b="1" dirty="0"/>
              <a:t>planuoti</a:t>
            </a:r>
            <a:r>
              <a:rPr lang="lt-LT" dirty="0"/>
              <a:t>, kad nepavargtų, kad užtektų laiko ir pramogoms, ir poilsiui.</a:t>
            </a:r>
          </a:p>
          <a:p>
            <a:r>
              <a:rPr lang="lt-LT" dirty="0"/>
              <a:t>Ypač svarbu – </a:t>
            </a:r>
            <a:r>
              <a:rPr lang="lt-LT" b="1" dirty="0"/>
              <a:t>miegas</a:t>
            </a:r>
            <a:r>
              <a:rPr lang="lt-LT" dirty="0"/>
              <a:t>. Pratinkis eiti miegoti tuo pačiu laiku, tuomet tau bus lengviau užmigti ir lengviau pabusi ryte. </a:t>
            </a:r>
          </a:p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EEABA36-9B5B-46BD-B169-FECC67A06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7165" y="2194560"/>
            <a:ext cx="4572000" cy="4211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5029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A20B-F91C-4F5F-AC23-870F0EAD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APŽIŪRĖK PAVEIKSLĖLIUS IR PASAKYK, KOKIU </a:t>
            </a:r>
            <a:r>
              <a:rPr lang="en-US" sz="2800" b="1" dirty="0"/>
              <a:t>PAROS</a:t>
            </a:r>
            <a:r>
              <a:rPr lang="en-US" sz="2800" dirty="0"/>
              <a:t> METU TAI VYKSTA?</a:t>
            </a:r>
            <a:endParaRPr lang="lt-LT" sz="2800" dirty="0"/>
          </a:p>
        </p:txBody>
      </p:sp>
      <p:pic>
        <p:nvPicPr>
          <p:cNvPr id="4" name="Paveikslėlis 9">
            <a:extLst>
              <a:ext uri="{FF2B5EF4-FFF2-40B4-BE49-F238E27FC236}">
                <a16:creationId xmlns:a16="http://schemas.microsoft.com/office/drawing/2014/main" id="{7B470F8D-2A3C-4231-A533-DF38DA23D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76" y="1938510"/>
            <a:ext cx="1485900" cy="1381125"/>
          </a:xfrm>
          <a:prstGeom prst="rect">
            <a:avLst/>
          </a:prstGeom>
        </p:spPr>
      </p:pic>
      <p:pic>
        <p:nvPicPr>
          <p:cNvPr id="5" name="Paveikslėlis 13">
            <a:extLst>
              <a:ext uri="{FF2B5EF4-FFF2-40B4-BE49-F238E27FC236}">
                <a16:creationId xmlns:a16="http://schemas.microsoft.com/office/drawing/2014/main" id="{10CA0683-02A9-484C-8984-F26DCFD6F7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24" y="3538366"/>
            <a:ext cx="1545390" cy="1430308"/>
          </a:xfrm>
          <a:prstGeom prst="rect">
            <a:avLst/>
          </a:prstGeom>
        </p:spPr>
      </p:pic>
      <p:pic>
        <p:nvPicPr>
          <p:cNvPr id="6" name="Paveikslėlis 6">
            <a:extLst>
              <a:ext uri="{FF2B5EF4-FFF2-40B4-BE49-F238E27FC236}">
                <a16:creationId xmlns:a16="http://schemas.microsoft.com/office/drawing/2014/main" id="{C2F57AEF-FDF6-464C-9877-EF1A0A2589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224" y="2604481"/>
            <a:ext cx="1482892" cy="1430307"/>
          </a:xfrm>
          <a:prstGeom prst="rect">
            <a:avLst/>
          </a:prstGeom>
        </p:spPr>
      </p:pic>
      <p:pic>
        <p:nvPicPr>
          <p:cNvPr id="7" name="Paveikslėlis 15">
            <a:extLst>
              <a:ext uri="{FF2B5EF4-FFF2-40B4-BE49-F238E27FC236}">
                <a16:creationId xmlns:a16="http://schemas.microsoft.com/office/drawing/2014/main" id="{096CE56C-1CCD-417B-9B03-BD183D62B7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751" y="4783692"/>
            <a:ext cx="1482892" cy="1430991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C7B50B6-2777-4EC2-B5BF-9675A75BE3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740" y="1938510"/>
            <a:ext cx="1509162" cy="1359317"/>
          </a:xfrm>
          <a:prstGeom prst="rect">
            <a:avLst/>
          </a:prstGeom>
        </p:spPr>
      </p:pic>
      <p:pic>
        <p:nvPicPr>
          <p:cNvPr id="10" name="Paveikslėlis 17">
            <a:extLst>
              <a:ext uri="{FF2B5EF4-FFF2-40B4-BE49-F238E27FC236}">
                <a16:creationId xmlns:a16="http://schemas.microsoft.com/office/drawing/2014/main" id="{05240FE0-F864-497D-A02B-E8D4E0D69F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323" y="3389345"/>
            <a:ext cx="1472469" cy="1430991"/>
          </a:xfrm>
          <a:prstGeom prst="rect">
            <a:avLst/>
          </a:prstGeom>
        </p:spPr>
      </p:pic>
      <p:pic>
        <p:nvPicPr>
          <p:cNvPr id="11" name="Paveikslėlis 5">
            <a:extLst>
              <a:ext uri="{FF2B5EF4-FFF2-40B4-BE49-F238E27FC236}">
                <a16:creationId xmlns:a16="http://schemas.microsoft.com/office/drawing/2014/main" id="{3429B01D-8332-4C24-B545-21C42CDD5D3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007" y="2171363"/>
            <a:ext cx="1433066" cy="1367003"/>
          </a:xfrm>
          <a:prstGeom prst="rect">
            <a:avLst/>
          </a:prstGeom>
        </p:spPr>
      </p:pic>
      <p:pic>
        <p:nvPicPr>
          <p:cNvPr id="13" name="Paveikslėlis 19">
            <a:extLst>
              <a:ext uri="{FF2B5EF4-FFF2-40B4-BE49-F238E27FC236}">
                <a16:creationId xmlns:a16="http://schemas.microsoft.com/office/drawing/2014/main" id="{0585B626-5B67-4FE1-BD9B-654304924ED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740" y="5099521"/>
            <a:ext cx="1459902" cy="1335655"/>
          </a:xfrm>
          <a:prstGeom prst="rect">
            <a:avLst/>
          </a:prstGeom>
        </p:spPr>
      </p:pic>
      <p:pic>
        <p:nvPicPr>
          <p:cNvPr id="15" name="Paveikslėlis 4">
            <a:extLst>
              <a:ext uri="{FF2B5EF4-FFF2-40B4-BE49-F238E27FC236}">
                <a16:creationId xmlns:a16="http://schemas.microsoft.com/office/drawing/2014/main" id="{779CE6EB-BDB8-4FFB-8DAB-FFAF88C1D6AA}"/>
              </a:ext>
            </a:extLst>
          </p:cNvPr>
          <p:cNvPicPr>
            <a:picLocks noGrp="1"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892" y="4773965"/>
            <a:ext cx="1500068" cy="1986766"/>
          </a:xfrm>
          <a:prstGeom prst="rect">
            <a:avLst/>
          </a:prstGeom>
        </p:spPr>
      </p:pic>
      <p:pic>
        <p:nvPicPr>
          <p:cNvPr id="16" name="Paveikslėlis 23">
            <a:extLst>
              <a:ext uri="{FF2B5EF4-FFF2-40B4-BE49-F238E27FC236}">
                <a16:creationId xmlns:a16="http://schemas.microsoft.com/office/drawing/2014/main" id="{BC23C626-E994-49F4-9472-A860CAD6D03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999" y="3754910"/>
            <a:ext cx="1482893" cy="1866665"/>
          </a:xfrm>
          <a:prstGeom prst="rect">
            <a:avLst/>
          </a:prstGeom>
        </p:spPr>
      </p:pic>
      <p:pic>
        <p:nvPicPr>
          <p:cNvPr id="17" name="Paveikslėlis 11">
            <a:extLst>
              <a:ext uri="{FF2B5EF4-FFF2-40B4-BE49-F238E27FC236}">
                <a16:creationId xmlns:a16="http://schemas.microsoft.com/office/drawing/2014/main" id="{A3AC7185-218E-4C88-AC28-6405F916F1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926" y="1953440"/>
            <a:ext cx="1883945" cy="1366194"/>
          </a:xfrm>
          <a:prstGeom prst="rect">
            <a:avLst/>
          </a:prstGeom>
        </p:spPr>
      </p:pic>
      <p:pic>
        <p:nvPicPr>
          <p:cNvPr id="18" name="Paveikslėlis 25">
            <a:extLst>
              <a:ext uri="{FF2B5EF4-FFF2-40B4-BE49-F238E27FC236}">
                <a16:creationId xmlns:a16="http://schemas.microsoft.com/office/drawing/2014/main" id="{1992F83A-62BB-4DA2-A5E7-03524BADDC5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747" y="3879369"/>
            <a:ext cx="1739346" cy="12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26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60A4-AFBA-4690-B0E2-E376D3D3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ATLIK UB 5 UŽDUOTĮ </a:t>
            </a:r>
            <a:br>
              <a:rPr lang="en-US" sz="2800" dirty="0"/>
            </a:br>
            <a:r>
              <a:rPr lang="en-US" sz="2800" dirty="0"/>
              <a:t> PADEDAMAS TĖVELIŲ UŽRAŠYK SAVO DIENOTVARKĘ</a:t>
            </a:r>
            <a:endParaRPr lang="lt-LT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2C8BCB-F156-4C38-B32F-800A0B9649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6903" y="2298215"/>
            <a:ext cx="4024313" cy="3816625"/>
          </a:xfrm>
        </p:spPr>
      </p:pic>
      <p:pic>
        <p:nvPicPr>
          <p:cNvPr id="1026" name="Picture 2" descr="administratorius |">
            <a:extLst>
              <a:ext uri="{FF2B5EF4-FFF2-40B4-BE49-F238E27FC236}">
                <a16:creationId xmlns:a16="http://schemas.microsoft.com/office/drawing/2014/main" id="{BCF0009F-0CB5-415D-9E94-8BC55D6571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94372"/>
            <a:ext cx="4876800" cy="40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73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0CB5-EAD6-4AA9-8C7A-A3501BFA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KETVIRTADIENIS</a:t>
            </a:r>
            <a:endParaRPr lang="lt-L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4E9B9B-DB2F-46AB-B0AE-B8A1E42DC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78" y="2057401"/>
            <a:ext cx="5353879" cy="3694042"/>
          </a:xfrm>
        </p:spPr>
      </p:pic>
    </p:spTree>
    <p:extLst>
      <p:ext uri="{BB962C8B-B14F-4D97-AF65-F5344CB8AC3E}">
        <p14:creationId xmlns:p14="http://schemas.microsoft.com/office/powerpoint/2010/main" val="85093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C683-0ECC-4D4D-839F-A7977730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SURASK SKIRTUMUS</a:t>
            </a:r>
            <a:endParaRPr lang="lt-L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74B957-A36E-4E00-94FA-38699ECD5D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8648" y="1886242"/>
            <a:ext cx="4236304" cy="4174433"/>
          </a:xfrm>
        </p:spPr>
      </p:pic>
      <p:pic>
        <p:nvPicPr>
          <p:cNvPr id="5" name="Turinio vietos rezervavimo ženklas 3">
            <a:extLst>
              <a:ext uri="{FF2B5EF4-FFF2-40B4-BE49-F238E27FC236}">
                <a16:creationId xmlns:a16="http://schemas.microsoft.com/office/drawing/2014/main" id="{2479BA61-B016-4784-B497-379FE3AC20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855304"/>
            <a:ext cx="5334000" cy="4236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C780D0-816A-4D33-B247-7E8903F1A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104"/>
              </p:ext>
            </p:extLst>
          </p:nvPr>
        </p:nvGraphicFramePr>
        <p:xfrm>
          <a:off x="3816626" y="1855304"/>
          <a:ext cx="2213113" cy="2146853"/>
        </p:xfrm>
        <a:graphic>
          <a:graphicData uri="http://schemas.openxmlformats.org/drawingml/2006/table">
            <a:tbl>
              <a:tblPr/>
              <a:tblGrid>
                <a:gridCol w="2213113">
                  <a:extLst>
                    <a:ext uri="{9D8B030D-6E8A-4147-A177-3AD203B41FA5}">
                      <a16:colId xmlns:a16="http://schemas.microsoft.com/office/drawing/2014/main" val="2755579316"/>
                    </a:ext>
                  </a:extLst>
                </a:gridCol>
              </a:tblGrid>
              <a:tr h="2146853">
                <a:tc>
                  <a:txBody>
                    <a:bodyPr/>
                    <a:lstStyle/>
                    <a:p>
                      <a:endParaRPr lang="lt-LT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437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705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0DDF-DEDA-48AB-A95C-846ED7769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8613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“PELIUKO DOVANA”</a:t>
            </a:r>
            <a:endParaRPr lang="lt-LT" dirty="0"/>
          </a:p>
        </p:txBody>
      </p:sp>
      <p:pic>
        <p:nvPicPr>
          <p:cNvPr id="5" name="Online Media 4" title="peliuko dovana pasaka">
            <a:hlinkClick r:id="" action="ppaction://media"/>
            <a:extLst>
              <a:ext uri="{FF2B5EF4-FFF2-40B4-BE49-F238E27FC236}">
                <a16:creationId xmlns:a16="http://schemas.microsoft.com/office/drawing/2014/main" id="{820E1328-5514-48B0-A783-EA1FF88EE45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95863" y="1651000"/>
            <a:ext cx="6510337" cy="36623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C878F-2C7F-47E2-8B84-5E364B60D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729949"/>
            <a:ext cx="4114800" cy="348873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DAR KARTĄ PAKLAUSOME PASAKĖLĖS;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KODĖL PELIUKAS NEŠĖ BŪTENT TOKIĄ DOVANĖLĘ MAMYTEI?</a:t>
            </a:r>
            <a:endParaRPr lang="lt-L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EBA766-8292-4A57-968D-623A1DE8624F}"/>
              </a:ext>
            </a:extLst>
          </p:cNvPr>
          <p:cNvSpPr/>
          <p:nvPr/>
        </p:nvSpPr>
        <p:spPr>
          <a:xfrm>
            <a:off x="5552660" y="3244334"/>
            <a:ext cx="2354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/>
              <a:t>https://youtu.be/lzo17oM_Mo8</a:t>
            </a:r>
          </a:p>
        </p:txBody>
      </p:sp>
    </p:spTree>
    <p:extLst>
      <p:ext uri="{BB962C8B-B14F-4D97-AF65-F5344CB8AC3E}">
        <p14:creationId xmlns:p14="http://schemas.microsoft.com/office/powerpoint/2010/main" val="26576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3CCE-3436-4E91-A3A5-1B03BFA6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020417"/>
          </a:xfrm>
        </p:spPr>
        <p:txBody>
          <a:bodyPr/>
          <a:lstStyle/>
          <a:p>
            <a:r>
              <a:rPr lang="en-US" dirty="0"/>
              <a:t>SAUSAINIŲ KEPIMAS</a:t>
            </a:r>
            <a:endParaRPr lang="lt-L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015F37-17F0-4983-BF17-722051332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5333" y="884756"/>
            <a:ext cx="5472113" cy="51948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B3F99-DB98-4B7C-9AD7-AE3C6D07A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APTARKITE SAUSAINIŲ RECEPTĄ;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KOKIŲ PRODUKTŲ REIKĖS;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VEIKSMŲ SEKĄ.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sz="3200" b="1" dirty="0"/>
              <a:t>        SKANAUS!</a:t>
            </a:r>
          </a:p>
          <a:p>
            <a:r>
              <a:rPr lang="en-US" sz="2000" i="1" dirty="0"/>
              <a:t>GALITE KEPTI IR SAVO MĖGSTAMUS SAUSAINIUS KARTU.</a:t>
            </a:r>
            <a:endParaRPr lang="lt-LT" sz="2000" i="1" dirty="0"/>
          </a:p>
        </p:txBody>
      </p:sp>
    </p:spTree>
    <p:extLst>
      <p:ext uri="{BB962C8B-B14F-4D97-AF65-F5344CB8AC3E}">
        <p14:creationId xmlns:p14="http://schemas.microsoft.com/office/powerpoint/2010/main" val="358677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F311-C7E7-43CD-94D7-FF228A634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YRA ŠEIMA?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vaIKAI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SUSIPAŽINO SU ŠEIMOS SĄVOKA, SKAIČIAVO NARIUS,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Dalyvavo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įstaigos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organizuotame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projekte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Kuriu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šeima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lt-LT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5E632-8BEE-4BD8-89A5-D612D4052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711474" cy="50312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          Domo </a:t>
            </a:r>
            <a:r>
              <a:rPr lang="en-US" dirty="0" err="1"/>
              <a:t>šeima</a:t>
            </a:r>
            <a:r>
              <a:rPr lang="en-US" dirty="0"/>
              <a:t>                       </a:t>
            </a:r>
            <a:r>
              <a:rPr lang="en-US" dirty="0" err="1"/>
              <a:t>Kasparo</a:t>
            </a:r>
            <a:r>
              <a:rPr lang="en-US" dirty="0"/>
              <a:t> </a:t>
            </a:r>
            <a:r>
              <a:rPr lang="en-US" dirty="0" err="1"/>
              <a:t>šeima</a:t>
            </a:r>
            <a:r>
              <a:rPr lang="en-US" dirty="0"/>
              <a:t> </a:t>
            </a:r>
            <a:endParaRPr lang="lt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E6FCA-7C31-4209-BC97-0000B0E6F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                                  </a:t>
            </a:r>
            <a:r>
              <a:rPr lang="en-US" dirty="0" err="1"/>
              <a:t>Orintos</a:t>
            </a:r>
            <a:r>
              <a:rPr lang="en-US" dirty="0"/>
              <a:t> </a:t>
            </a:r>
            <a:r>
              <a:rPr lang="en-US" dirty="0" err="1"/>
              <a:t>šeima</a:t>
            </a:r>
            <a:endParaRPr lang="lt-LT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6A2E7E0-9E44-4CE2-8D64-6A3F9F07AC7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77" y="3132138"/>
            <a:ext cx="3086100" cy="30861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D3CBF49-8B4E-462D-9C7C-528BDD4377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83" y="3132138"/>
            <a:ext cx="3086100" cy="308610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3A24DF-1214-4894-A376-6F3BDA9FC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12" y="2813331"/>
            <a:ext cx="3427536" cy="34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58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C520B-0F1B-4D7D-BD89-377FE82E0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ATLIKITE UB 6-7 UŽDUOTIS</a:t>
            </a:r>
            <a:endParaRPr lang="lt-LT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826ED1-89E3-440C-A5EE-4353C3A820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5942">
            <a:off x="1499711" y="2486319"/>
            <a:ext cx="4024313" cy="334986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641226-24A5-4F4D-A42B-5D975F9FAF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8581">
            <a:off x="6537851" y="2407773"/>
            <a:ext cx="4024313" cy="3595032"/>
          </a:xfrm>
        </p:spPr>
      </p:pic>
    </p:spTree>
    <p:extLst>
      <p:ext uri="{BB962C8B-B14F-4D97-AF65-F5344CB8AC3E}">
        <p14:creationId xmlns:p14="http://schemas.microsoft.com/office/powerpoint/2010/main" val="526605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D5F8-E282-4D15-97A4-11326542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PENKTADIENIS</a:t>
            </a:r>
            <a:endParaRPr lang="lt-L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6921D-55F6-4BD6-B5D4-B2B859B05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2345635"/>
            <a:ext cx="3191911" cy="2932009"/>
          </a:xfrm>
        </p:spPr>
      </p:pic>
    </p:spTree>
    <p:extLst>
      <p:ext uri="{BB962C8B-B14F-4D97-AF65-F5344CB8AC3E}">
        <p14:creationId xmlns:p14="http://schemas.microsoft.com/office/powerpoint/2010/main" val="2887097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D5A6-7884-450A-9141-432897D0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MANO DRAUGAS</a:t>
            </a:r>
            <a:endParaRPr lang="lt-L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2B2C4-8915-453F-9C07-DE448E4A2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NUPIEŠK, PADARYK IŠ POPIERIAUS SAVO DRAUGUI DOVANĖLĘ IR UŽRAŠYK JO VARDĄ. ĮKELKITE DARBELĮ Į MŪSŲ GRUPĖS ALBUMĄ </a:t>
            </a:r>
            <a:r>
              <a:rPr lang="en-US" b="1" dirty="0"/>
              <a:t>“MANO DRAUGAS”.</a:t>
            </a:r>
          </a:p>
          <a:p>
            <a:pPr marL="0" indent="0">
              <a:buNone/>
            </a:pPr>
            <a:r>
              <a:rPr lang="en-US" b="1" dirty="0"/>
              <a:t> TOKIU BŪDU PARODYSIME SAVO DRAUGAMS, KAIP MES JŲ PASIILGOME.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600" b="1" dirty="0"/>
              <a:t>SĖKMĖS IR GRAŽAUS SAVAITGALIO!</a:t>
            </a:r>
            <a:endParaRPr lang="lt-LT" sz="3600" b="1" dirty="0"/>
          </a:p>
        </p:txBody>
      </p:sp>
    </p:spTree>
    <p:extLst>
      <p:ext uri="{BB962C8B-B14F-4D97-AF65-F5344CB8AC3E}">
        <p14:creationId xmlns:p14="http://schemas.microsoft.com/office/powerpoint/2010/main" val="1508249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FB91-2C8C-4913-9F72-7D3B6276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DAINELĖ DRAUGAS</a:t>
            </a:r>
            <a:endParaRPr lang="lt-LT" b="1" dirty="0"/>
          </a:p>
        </p:txBody>
      </p:sp>
      <p:pic>
        <p:nvPicPr>
          <p:cNvPr id="4" name="Online Media 3" title="DRAUGAS | Jausmuￄﾍiￅﾳ dainelￄﾗ">
            <a:hlinkClick r:id="" action="ppaction://media"/>
            <a:extLst>
              <a:ext uri="{FF2B5EF4-FFF2-40B4-BE49-F238E27FC236}">
                <a16:creationId xmlns:a16="http://schemas.microsoft.com/office/drawing/2014/main" id="{B3CDB3FE-CD7E-4002-B350-E78561A6312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9363" y="2193925"/>
            <a:ext cx="7154862" cy="40243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A26F8D-E830-4CDB-9043-CB1A889D3173}"/>
              </a:ext>
            </a:extLst>
          </p:cNvPr>
          <p:cNvSpPr/>
          <p:nvPr/>
        </p:nvSpPr>
        <p:spPr>
          <a:xfrm>
            <a:off x="4290858" y="3244334"/>
            <a:ext cx="3610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/>
              <a:t>https://youtu.be/oKnEpBiwha8</a:t>
            </a:r>
          </a:p>
        </p:txBody>
      </p:sp>
    </p:spTree>
    <p:extLst>
      <p:ext uri="{BB962C8B-B14F-4D97-AF65-F5344CB8AC3E}">
        <p14:creationId xmlns:p14="http://schemas.microsoft.com/office/powerpoint/2010/main" val="282267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522F7-1E51-40C0-AD83-B00DF77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Atliko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užduotis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kalb</a:t>
            </a:r>
            <a:r>
              <a:rPr lang="lt-L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draugystę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Gamino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draugams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atvirutes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pieš</a:t>
            </a:r>
            <a:r>
              <a:rPr lang="lt-L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</a:t>
            </a:r>
            <a:r>
              <a:rPr lang="lt-L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ų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portretus</a:t>
            </a:r>
            <a:endParaRPr lang="lt-L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2E04F5-353F-4422-A1F5-40DF08BD70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3" y="2193925"/>
            <a:ext cx="4024313" cy="402431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EDCF66-F257-4547-92D9-2CCD9674AB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3" y="2193925"/>
            <a:ext cx="4024313" cy="4024313"/>
          </a:xfrm>
        </p:spPr>
      </p:pic>
    </p:spTree>
    <p:extLst>
      <p:ext uri="{BB962C8B-B14F-4D97-AF65-F5344CB8AC3E}">
        <p14:creationId xmlns:p14="http://schemas.microsoft.com/office/powerpoint/2010/main" val="552829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003B-9601-4F0D-9D94-DF2A33B6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DOVANŲ DIRBTUVĖJE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05.04-08</a:t>
            </a:r>
            <a:endParaRPr lang="lt-LT" b="1" dirty="0">
              <a:latin typeface="Comic Sans MS" panose="030F0702030302020204" pitchFamily="66" charset="0"/>
            </a:endParaRPr>
          </a:p>
        </p:txBody>
      </p:sp>
      <p:pic>
        <p:nvPicPr>
          <p:cNvPr id="4" name="Turinio vietos rezervavimo ženklas 5">
            <a:extLst>
              <a:ext uri="{FF2B5EF4-FFF2-40B4-BE49-F238E27FC236}">
                <a16:creationId xmlns:a16="http://schemas.microsoft.com/office/drawing/2014/main" id="{DD1588CA-2C79-46ED-8839-0C7AA0950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183" y="2193925"/>
            <a:ext cx="7381459" cy="402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9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8E4E-A4D2-4878-A37D-A4C230F7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PIRMADIENIS</a:t>
            </a:r>
            <a:endParaRPr lang="lt-LT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8FAFDB-D6BD-4BD5-8E01-3F3E22430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4" y="2199861"/>
            <a:ext cx="4161181" cy="2958720"/>
          </a:xfrm>
        </p:spPr>
      </p:pic>
    </p:spTree>
    <p:extLst>
      <p:ext uri="{BB962C8B-B14F-4D97-AF65-F5344CB8AC3E}">
        <p14:creationId xmlns:p14="http://schemas.microsoft.com/office/powerpoint/2010/main" val="319001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BA36-04AE-41EF-9FA0-DCC293EC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Kas </a:t>
            </a:r>
            <a:r>
              <a:rPr lang="en-US" dirty="0" err="1"/>
              <a:t>pavaizduota</a:t>
            </a:r>
            <a:r>
              <a:rPr lang="en-US" dirty="0"/>
              <a:t> </a:t>
            </a:r>
            <a:r>
              <a:rPr lang="en-US" dirty="0" err="1"/>
              <a:t>plakate</a:t>
            </a:r>
            <a:r>
              <a:rPr lang="en-US" dirty="0"/>
              <a:t>?</a:t>
            </a:r>
            <a:endParaRPr lang="lt-L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01986-7671-4E9C-9762-794A12B099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sz="2400" dirty="0"/>
              <a:t>Kas vaizduojama plakate? (plakato pavadinimas „Dovanų dirbtuvėje“)</a:t>
            </a:r>
            <a:r>
              <a:rPr lang="en-US" sz="2400" dirty="0"/>
              <a:t>;</a:t>
            </a:r>
            <a:endParaRPr lang="lt-LT" sz="2400" dirty="0"/>
          </a:p>
          <a:p>
            <a:r>
              <a:rPr lang="lt-LT" sz="2400" dirty="0"/>
              <a:t>Pasikalbėkime, kokios dovanėlės daromos? Kam jos galėtų būti skirtos?</a:t>
            </a:r>
            <a:r>
              <a:rPr lang="en-US" sz="2400" dirty="0"/>
              <a:t>;</a:t>
            </a:r>
            <a:endParaRPr lang="lt-LT" sz="2400" dirty="0"/>
          </a:p>
          <a:p>
            <a:r>
              <a:rPr lang="lt-LT" sz="2400" dirty="0"/>
              <a:t>Išvada, kad dovanos skirtos mamytei arba šeimos nariams</a:t>
            </a:r>
            <a:r>
              <a:rPr lang="en-US" sz="2400" dirty="0"/>
              <a:t>;</a:t>
            </a:r>
            <a:endParaRPr lang="lt-LT" dirty="0"/>
          </a:p>
        </p:txBody>
      </p:sp>
      <p:pic>
        <p:nvPicPr>
          <p:cNvPr id="5" name="Turinio vietos rezervavimo ženklas 5">
            <a:extLst>
              <a:ext uri="{FF2B5EF4-FFF2-40B4-BE49-F238E27FC236}">
                <a16:creationId xmlns:a16="http://schemas.microsoft.com/office/drawing/2014/main" id="{4D51918B-FA39-4AD2-9A06-497501AA1A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370461"/>
            <a:ext cx="5334000" cy="367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464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50BD7-231B-4437-94E1-837EDE17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RASK SKIRTUMUS</a:t>
            </a:r>
            <a:endParaRPr lang="lt-LT" dirty="0"/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EE74733C-F809-4332-B0C2-A55822DB61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370461"/>
            <a:ext cx="5334000" cy="367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Turinio vietos rezervavimo ženklas 5">
            <a:extLst>
              <a:ext uri="{FF2B5EF4-FFF2-40B4-BE49-F238E27FC236}">
                <a16:creationId xmlns:a16="http://schemas.microsoft.com/office/drawing/2014/main" id="{7195DDD6-2C44-4898-BDCE-D3A0A1ECDA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370461"/>
            <a:ext cx="5334000" cy="367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E5CBFC7-3198-4A12-AA03-1C7F35894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559018"/>
              </p:ext>
            </p:extLst>
          </p:nvPr>
        </p:nvGraphicFramePr>
        <p:xfrm>
          <a:off x="1577008" y="2451652"/>
          <a:ext cx="2272749" cy="2054087"/>
        </p:xfrm>
        <a:graphic>
          <a:graphicData uri="http://schemas.openxmlformats.org/drawingml/2006/table">
            <a:tbl>
              <a:tblPr/>
              <a:tblGrid>
                <a:gridCol w="2272749">
                  <a:extLst>
                    <a:ext uri="{9D8B030D-6E8A-4147-A177-3AD203B41FA5}">
                      <a16:colId xmlns:a16="http://schemas.microsoft.com/office/drawing/2014/main" val="3164302839"/>
                    </a:ext>
                  </a:extLst>
                </a:gridCol>
              </a:tblGrid>
              <a:tr h="2054087">
                <a:tc>
                  <a:txBody>
                    <a:bodyPr/>
                    <a:lstStyle/>
                    <a:p>
                      <a:endParaRPr lang="lt-LT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670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961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D541F-0B6D-42BC-975A-91E6D979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ATLIK ATIDŽIAI!</a:t>
            </a:r>
            <a:endParaRPr lang="lt-L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07027-3F6E-4AB0-83A6-81859265BA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sz="2400" dirty="0"/>
              <a:t>Apžiūrėk nuotrauką ir tekstą po ja. </a:t>
            </a:r>
          </a:p>
          <a:p>
            <a:r>
              <a:rPr lang="lt-LT" sz="2400" dirty="0"/>
              <a:t>Kiek tekste yra eilučių?</a:t>
            </a:r>
            <a:r>
              <a:rPr lang="en-US" sz="2400" dirty="0"/>
              <a:t>;</a:t>
            </a:r>
            <a:endParaRPr lang="lt-LT" sz="2400" dirty="0"/>
          </a:p>
          <a:p>
            <a:r>
              <a:rPr lang="lt-LT" sz="2400" dirty="0"/>
              <a:t>O kiek </a:t>
            </a:r>
            <a:r>
              <a:rPr lang="lt-LT" sz="2400" b="1" dirty="0"/>
              <a:t>žodžių</a:t>
            </a:r>
            <a:r>
              <a:rPr lang="lt-LT" sz="2400" dirty="0"/>
              <a:t> kiekvienoje eilutėje? Kuris žodis yra ilgiausias? O kuris trumpiausias?</a:t>
            </a:r>
            <a:r>
              <a:rPr lang="en-US" sz="2400" dirty="0"/>
              <a:t>;</a:t>
            </a:r>
            <a:r>
              <a:rPr lang="lt-LT" sz="2400" dirty="0"/>
              <a:t> </a:t>
            </a:r>
          </a:p>
          <a:p>
            <a:r>
              <a:rPr lang="lt-LT" sz="2400" dirty="0"/>
              <a:t>Žodžiai yra sugrupuoti </a:t>
            </a:r>
            <a:r>
              <a:rPr lang="lt-LT" sz="2400" b="1" dirty="0"/>
              <a:t>į sakinius</a:t>
            </a:r>
            <a:r>
              <a:rPr lang="lt-LT" sz="2400" dirty="0"/>
              <a:t>. Vienas sakinys nuo kito </a:t>
            </a:r>
            <a:r>
              <a:rPr lang="lt-LT" sz="2400" b="1" dirty="0"/>
              <a:t>atskirtas tašku. </a:t>
            </a:r>
            <a:r>
              <a:rPr lang="lt-LT" sz="2400" dirty="0"/>
              <a:t>Kiek yra sakinių?</a:t>
            </a:r>
            <a:r>
              <a:rPr lang="en-US" sz="2400" dirty="0"/>
              <a:t>;</a:t>
            </a:r>
            <a:r>
              <a:rPr lang="lt-LT" sz="2400" dirty="0"/>
              <a:t> </a:t>
            </a:r>
          </a:p>
          <a:p>
            <a:r>
              <a:rPr lang="lt-LT" sz="2400" dirty="0"/>
              <a:t>Kuris sakinys yra ilgiausias? O kuris trumpiausias?</a:t>
            </a:r>
            <a:r>
              <a:rPr lang="en-US" sz="2400" dirty="0"/>
              <a:t>;</a:t>
            </a:r>
            <a:r>
              <a:rPr lang="lt-LT" sz="2400" dirty="0"/>
              <a:t> </a:t>
            </a:r>
          </a:p>
          <a:p>
            <a:r>
              <a:rPr lang="lt-LT" sz="2400" dirty="0"/>
              <a:t>Perskaityk visą tekstą. Atsakyk į klausimus po tekstu.</a:t>
            </a:r>
          </a:p>
          <a:p>
            <a:r>
              <a:rPr lang="lt-LT" sz="2400" dirty="0"/>
              <a:t>Visus nuotraukoje žmones galima pavadini vienu žodžiu – </a:t>
            </a:r>
            <a:r>
              <a:rPr lang="lt-L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ŠEIMA</a:t>
            </a:r>
            <a:r>
              <a:rPr lang="lt-LT" sz="2400" dirty="0"/>
              <a:t>.</a:t>
            </a:r>
          </a:p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5B232AA-FD8B-45B7-BBD5-1318EA7DB4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6087" y="2277269"/>
            <a:ext cx="4293704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651666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237</TotalTime>
  <Words>929</Words>
  <Application>Microsoft Office PowerPoint</Application>
  <PresentationFormat>Widescreen</PresentationFormat>
  <Paragraphs>106</Paragraphs>
  <Slides>33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Century Gothic</vt:lpstr>
      <vt:lpstr>Comic Sans MS</vt:lpstr>
      <vt:lpstr>Times New Roman</vt:lpstr>
      <vt:lpstr>Wingdings</vt:lpstr>
      <vt:lpstr>Vapor Trail</vt:lpstr>
      <vt:lpstr>“DOVANŲ DIRBTUVĖJE” 2020 05 04-11 REFLEKSIJA</vt:lpstr>
      <vt:lpstr>Savaitės uždaviniai</vt:lpstr>
      <vt:lpstr>KAS YRA ŠEIMA? vaIKAI SUSIPAŽINO SU ŠEIMOS SĄVOKA, SKAIČIAVO NARIUS, Dalyvavo įstaigos organizuotame projekte “Kuriu su savo šeima”</vt:lpstr>
      <vt:lpstr>Atliko užduotis, kalbėjo apie draugystę. Gamino savo draugams atvirutes, piešė jų portretus</vt:lpstr>
      <vt:lpstr>DOVANŲ DIRBTUVĖJE 05.04-08</vt:lpstr>
      <vt:lpstr>PIRMADIENIS</vt:lpstr>
      <vt:lpstr>Kas pavaizduota plakate?</vt:lpstr>
      <vt:lpstr>RASK SKIRTUMUS</vt:lpstr>
      <vt:lpstr>ATLIK ATIDŽIAI!</vt:lpstr>
      <vt:lpstr>SKAIČIUOJU IR RŪŠIUOJU</vt:lpstr>
      <vt:lpstr>MENINĖ UŽDUOTIS</vt:lpstr>
      <vt:lpstr>IŠ POPIERINIŲ ŽMOGELIUKŲ SUKURK SAVO ŠEIMĄ</vt:lpstr>
      <vt:lpstr>ANTRADIENIS</vt:lpstr>
      <vt:lpstr>RASK SKIRTUMUS</vt:lpstr>
      <vt:lpstr>“PELIUKO DOVANA”</vt:lpstr>
      <vt:lpstr>SĄVOKOS: AUKŠTAS- ŽEMAS, SUNKUS- LENGVAS</vt:lpstr>
      <vt:lpstr>SUSIPAŽINKITE SU PIRŠTUKŲ ŠEIMOS NARIŲ VARDAIS</vt:lpstr>
      <vt:lpstr>KIEKVIENAS VAIKAS TURI SAVO MAMĄ. SURASK IR PAVADINK JĄ</vt:lpstr>
      <vt:lpstr>UB 3-4 UŽDUOTYS</vt:lpstr>
      <vt:lpstr>TREČIADIENIS</vt:lpstr>
      <vt:lpstr>RASK SKIRTUMUS</vt:lpstr>
      <vt:lpstr>DIENOTVARKĖ</vt:lpstr>
      <vt:lpstr>KODĖL YRA SVARBI DIENOTVARKĖ MUMS?</vt:lpstr>
      <vt:lpstr>APŽIŪRĖK PAVEIKSLĖLIUS IR PASAKYK, KOKIU PAROS METU TAI VYKSTA?</vt:lpstr>
      <vt:lpstr>ATLIK UB 5 UŽDUOTĮ   PADEDAMAS TĖVELIŲ UŽRAŠYK SAVO DIENOTVARKĘ</vt:lpstr>
      <vt:lpstr>KETVIRTADIENIS</vt:lpstr>
      <vt:lpstr>SURASK SKIRTUMUS</vt:lpstr>
      <vt:lpstr>“PELIUKO DOVANA”</vt:lpstr>
      <vt:lpstr>SAUSAINIŲ KEPIMAS</vt:lpstr>
      <vt:lpstr>ATLIKITE UB 6-7 UŽDUOTIS</vt:lpstr>
      <vt:lpstr>PENKTADIENIS</vt:lpstr>
      <vt:lpstr>MANO DRAUGAS</vt:lpstr>
      <vt:lpstr>DAINELĖ DRAUGAS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26</cp:revision>
  <dcterms:created xsi:type="dcterms:W3CDTF">2020-04-30T07:44:59Z</dcterms:created>
  <dcterms:modified xsi:type="dcterms:W3CDTF">2020-05-10T11:03:06Z</dcterms:modified>
</cp:coreProperties>
</file>