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4" d="100"/>
          <a:sy n="54" d="100"/>
        </p:scale>
        <p:origin x="677"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094957B-C528-4E16-BBF4-A975F60CF538}" type="datetimeFigureOut">
              <a:rPr lang="lt-LT" smtClean="0"/>
              <a:t>2020-05-04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6CEFFC5-5C7E-4734-92BF-A6A352F179B6}" type="slidenum">
              <a:rPr lang="lt-LT" smtClean="0"/>
              <a:t>‹#›</a:t>
            </a:fld>
            <a:endParaRPr lang="lt-LT"/>
          </a:p>
        </p:txBody>
      </p:sp>
    </p:spTree>
    <p:extLst>
      <p:ext uri="{BB962C8B-B14F-4D97-AF65-F5344CB8AC3E}">
        <p14:creationId xmlns:p14="http://schemas.microsoft.com/office/powerpoint/2010/main" val="3245952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094957B-C528-4E16-BBF4-A975F60CF538}" type="datetimeFigureOut">
              <a:rPr lang="lt-LT" smtClean="0"/>
              <a:t>2020-05-04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6CEFFC5-5C7E-4734-92BF-A6A352F179B6}" type="slidenum">
              <a:rPr lang="lt-LT" smtClean="0"/>
              <a:t>‹#›</a:t>
            </a:fld>
            <a:endParaRPr lang="lt-LT"/>
          </a:p>
        </p:txBody>
      </p:sp>
    </p:spTree>
    <p:extLst>
      <p:ext uri="{BB962C8B-B14F-4D97-AF65-F5344CB8AC3E}">
        <p14:creationId xmlns:p14="http://schemas.microsoft.com/office/powerpoint/2010/main" val="1248932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094957B-C528-4E16-BBF4-A975F60CF538}" type="datetimeFigureOut">
              <a:rPr lang="lt-LT" smtClean="0"/>
              <a:t>2020-05-04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6CEFFC5-5C7E-4734-92BF-A6A352F179B6}" type="slidenum">
              <a:rPr lang="lt-LT" smtClean="0"/>
              <a:t>‹#›</a:t>
            </a:fld>
            <a:endParaRPr lang="lt-LT"/>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769683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094957B-C528-4E16-BBF4-A975F60CF538}" type="datetimeFigureOut">
              <a:rPr lang="lt-LT" smtClean="0"/>
              <a:t>2020-05-04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6CEFFC5-5C7E-4734-92BF-A6A352F179B6}" type="slidenum">
              <a:rPr lang="lt-LT" smtClean="0"/>
              <a:t>‹#›</a:t>
            </a:fld>
            <a:endParaRPr lang="lt-LT"/>
          </a:p>
        </p:txBody>
      </p:sp>
    </p:spTree>
    <p:extLst>
      <p:ext uri="{BB962C8B-B14F-4D97-AF65-F5344CB8AC3E}">
        <p14:creationId xmlns:p14="http://schemas.microsoft.com/office/powerpoint/2010/main" val="38271588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094957B-C528-4E16-BBF4-A975F60CF538}" type="datetimeFigureOut">
              <a:rPr lang="lt-LT" smtClean="0"/>
              <a:t>2020-05-04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6CEFFC5-5C7E-4734-92BF-A6A352F179B6}" type="slidenum">
              <a:rPr lang="lt-LT" smtClean="0"/>
              <a:t>‹#›</a:t>
            </a:fld>
            <a:endParaRPr lang="lt-L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580554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094957B-C528-4E16-BBF4-A975F60CF538}" type="datetimeFigureOut">
              <a:rPr lang="lt-LT" smtClean="0"/>
              <a:t>2020-05-04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6CEFFC5-5C7E-4734-92BF-A6A352F179B6}" type="slidenum">
              <a:rPr lang="lt-LT" smtClean="0"/>
              <a:t>‹#›</a:t>
            </a:fld>
            <a:endParaRPr lang="lt-LT"/>
          </a:p>
        </p:txBody>
      </p:sp>
    </p:spTree>
    <p:extLst>
      <p:ext uri="{BB962C8B-B14F-4D97-AF65-F5344CB8AC3E}">
        <p14:creationId xmlns:p14="http://schemas.microsoft.com/office/powerpoint/2010/main" val="16781289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94957B-C528-4E16-BBF4-A975F60CF538}" type="datetimeFigureOut">
              <a:rPr lang="lt-LT" smtClean="0"/>
              <a:t>2020-05-04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6CEFFC5-5C7E-4734-92BF-A6A352F179B6}" type="slidenum">
              <a:rPr lang="lt-LT" smtClean="0"/>
              <a:t>‹#›</a:t>
            </a:fld>
            <a:endParaRPr lang="lt-LT"/>
          </a:p>
        </p:txBody>
      </p:sp>
    </p:spTree>
    <p:extLst>
      <p:ext uri="{BB962C8B-B14F-4D97-AF65-F5344CB8AC3E}">
        <p14:creationId xmlns:p14="http://schemas.microsoft.com/office/powerpoint/2010/main" val="37054356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94957B-C528-4E16-BBF4-A975F60CF538}" type="datetimeFigureOut">
              <a:rPr lang="lt-LT" smtClean="0"/>
              <a:t>2020-05-04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6CEFFC5-5C7E-4734-92BF-A6A352F179B6}" type="slidenum">
              <a:rPr lang="lt-LT" smtClean="0"/>
              <a:t>‹#›</a:t>
            </a:fld>
            <a:endParaRPr lang="lt-LT"/>
          </a:p>
        </p:txBody>
      </p:sp>
    </p:spTree>
    <p:extLst>
      <p:ext uri="{BB962C8B-B14F-4D97-AF65-F5344CB8AC3E}">
        <p14:creationId xmlns:p14="http://schemas.microsoft.com/office/powerpoint/2010/main" val="3970408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94957B-C528-4E16-BBF4-A975F60CF538}" type="datetimeFigureOut">
              <a:rPr lang="lt-LT" smtClean="0"/>
              <a:t>2020-05-04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6CEFFC5-5C7E-4734-92BF-A6A352F179B6}" type="slidenum">
              <a:rPr lang="lt-LT" smtClean="0"/>
              <a:t>‹#›</a:t>
            </a:fld>
            <a:endParaRPr lang="lt-LT"/>
          </a:p>
        </p:txBody>
      </p:sp>
    </p:spTree>
    <p:extLst>
      <p:ext uri="{BB962C8B-B14F-4D97-AF65-F5344CB8AC3E}">
        <p14:creationId xmlns:p14="http://schemas.microsoft.com/office/powerpoint/2010/main" val="2494499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094957B-C528-4E16-BBF4-A975F60CF538}" type="datetimeFigureOut">
              <a:rPr lang="lt-LT" smtClean="0"/>
              <a:t>2020-05-04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6CEFFC5-5C7E-4734-92BF-A6A352F179B6}" type="slidenum">
              <a:rPr lang="lt-LT" smtClean="0"/>
              <a:t>‹#›</a:t>
            </a:fld>
            <a:endParaRPr lang="lt-LT"/>
          </a:p>
        </p:txBody>
      </p:sp>
    </p:spTree>
    <p:extLst>
      <p:ext uri="{BB962C8B-B14F-4D97-AF65-F5344CB8AC3E}">
        <p14:creationId xmlns:p14="http://schemas.microsoft.com/office/powerpoint/2010/main" val="2064512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094957B-C528-4E16-BBF4-A975F60CF538}" type="datetimeFigureOut">
              <a:rPr lang="lt-LT" smtClean="0"/>
              <a:t>2020-05-04</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06CEFFC5-5C7E-4734-92BF-A6A352F179B6}" type="slidenum">
              <a:rPr lang="lt-LT" smtClean="0"/>
              <a:t>‹#›</a:t>
            </a:fld>
            <a:endParaRPr lang="lt-LT"/>
          </a:p>
        </p:txBody>
      </p:sp>
    </p:spTree>
    <p:extLst>
      <p:ext uri="{BB962C8B-B14F-4D97-AF65-F5344CB8AC3E}">
        <p14:creationId xmlns:p14="http://schemas.microsoft.com/office/powerpoint/2010/main" val="2131543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094957B-C528-4E16-BBF4-A975F60CF538}" type="datetimeFigureOut">
              <a:rPr lang="lt-LT" smtClean="0"/>
              <a:t>2020-05-04</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06CEFFC5-5C7E-4734-92BF-A6A352F179B6}" type="slidenum">
              <a:rPr lang="lt-LT" smtClean="0"/>
              <a:t>‹#›</a:t>
            </a:fld>
            <a:endParaRPr lang="lt-LT"/>
          </a:p>
        </p:txBody>
      </p:sp>
    </p:spTree>
    <p:extLst>
      <p:ext uri="{BB962C8B-B14F-4D97-AF65-F5344CB8AC3E}">
        <p14:creationId xmlns:p14="http://schemas.microsoft.com/office/powerpoint/2010/main" val="3956999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094957B-C528-4E16-BBF4-A975F60CF538}" type="datetimeFigureOut">
              <a:rPr lang="lt-LT" smtClean="0"/>
              <a:t>2020-05-04</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06CEFFC5-5C7E-4734-92BF-A6A352F179B6}" type="slidenum">
              <a:rPr lang="lt-LT" smtClean="0"/>
              <a:t>‹#›</a:t>
            </a:fld>
            <a:endParaRPr lang="lt-LT"/>
          </a:p>
        </p:txBody>
      </p:sp>
    </p:spTree>
    <p:extLst>
      <p:ext uri="{BB962C8B-B14F-4D97-AF65-F5344CB8AC3E}">
        <p14:creationId xmlns:p14="http://schemas.microsoft.com/office/powerpoint/2010/main" val="3944737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94957B-C528-4E16-BBF4-A975F60CF538}" type="datetimeFigureOut">
              <a:rPr lang="lt-LT" smtClean="0"/>
              <a:t>2020-05-04</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06CEFFC5-5C7E-4734-92BF-A6A352F179B6}" type="slidenum">
              <a:rPr lang="lt-LT" smtClean="0"/>
              <a:t>‹#›</a:t>
            </a:fld>
            <a:endParaRPr lang="lt-LT"/>
          </a:p>
        </p:txBody>
      </p:sp>
    </p:spTree>
    <p:extLst>
      <p:ext uri="{BB962C8B-B14F-4D97-AF65-F5344CB8AC3E}">
        <p14:creationId xmlns:p14="http://schemas.microsoft.com/office/powerpoint/2010/main" val="78844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094957B-C528-4E16-BBF4-A975F60CF538}" type="datetimeFigureOut">
              <a:rPr lang="lt-LT" smtClean="0"/>
              <a:t>2020-05-04</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06CEFFC5-5C7E-4734-92BF-A6A352F179B6}" type="slidenum">
              <a:rPr lang="lt-LT" smtClean="0"/>
              <a:t>‹#›</a:t>
            </a:fld>
            <a:endParaRPr lang="lt-LT"/>
          </a:p>
        </p:txBody>
      </p:sp>
    </p:spTree>
    <p:extLst>
      <p:ext uri="{BB962C8B-B14F-4D97-AF65-F5344CB8AC3E}">
        <p14:creationId xmlns:p14="http://schemas.microsoft.com/office/powerpoint/2010/main" val="669447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094957B-C528-4E16-BBF4-A975F60CF538}" type="datetimeFigureOut">
              <a:rPr lang="lt-LT" smtClean="0"/>
              <a:t>2020-05-04</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06CEFFC5-5C7E-4734-92BF-A6A352F179B6}" type="slidenum">
              <a:rPr lang="lt-LT" smtClean="0"/>
              <a:t>‹#›</a:t>
            </a:fld>
            <a:endParaRPr lang="lt-LT"/>
          </a:p>
        </p:txBody>
      </p:sp>
    </p:spTree>
    <p:extLst>
      <p:ext uri="{BB962C8B-B14F-4D97-AF65-F5344CB8AC3E}">
        <p14:creationId xmlns:p14="http://schemas.microsoft.com/office/powerpoint/2010/main" val="3536221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094957B-C528-4E16-BBF4-A975F60CF538}" type="datetimeFigureOut">
              <a:rPr lang="lt-LT" smtClean="0"/>
              <a:t>2020-05-04</a:t>
            </a:fld>
            <a:endParaRPr lang="lt-L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6CEFFC5-5C7E-4734-92BF-A6A352F179B6}" type="slidenum">
              <a:rPr lang="lt-LT" smtClean="0"/>
              <a:t>‹#›</a:t>
            </a:fld>
            <a:endParaRPr lang="lt-LT"/>
          </a:p>
        </p:txBody>
      </p:sp>
    </p:spTree>
    <p:extLst>
      <p:ext uri="{BB962C8B-B14F-4D97-AF65-F5344CB8AC3E}">
        <p14:creationId xmlns:p14="http://schemas.microsoft.com/office/powerpoint/2010/main" val="38077274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0050" y="3057525"/>
            <a:ext cx="8408901" cy="1443037"/>
          </a:xfrm>
        </p:spPr>
        <p:txBody>
          <a:bodyPr/>
          <a:lstStyle/>
          <a:p>
            <a:pPr algn="l"/>
            <a:r>
              <a:rPr lang="lt-LT" dirty="0" smtClean="0">
                <a:solidFill>
                  <a:schemeClr val="tx1"/>
                </a:solidFill>
                <a:latin typeface="Times New Roman" panose="02020603050405020304" pitchFamily="18" charset="0"/>
                <a:cs typeface="Times New Roman" panose="02020603050405020304" pitchFamily="18" charset="0"/>
              </a:rPr>
              <a:t/>
            </a:r>
            <a:br>
              <a:rPr lang="lt-LT" dirty="0" smtClean="0">
                <a:solidFill>
                  <a:schemeClr val="tx1"/>
                </a:solidFill>
                <a:latin typeface="Times New Roman" panose="02020603050405020304" pitchFamily="18" charset="0"/>
                <a:cs typeface="Times New Roman" panose="02020603050405020304" pitchFamily="18" charset="0"/>
              </a:rPr>
            </a:br>
            <a:r>
              <a:rPr lang="lt-LT" dirty="0">
                <a:solidFill>
                  <a:schemeClr val="tx1"/>
                </a:solidFill>
                <a:latin typeface="Times New Roman" panose="02020603050405020304" pitchFamily="18" charset="0"/>
                <a:cs typeface="Times New Roman" panose="02020603050405020304" pitchFamily="18" charset="0"/>
              </a:rPr>
              <a:t/>
            </a:r>
            <a:br>
              <a:rPr lang="lt-LT" dirty="0">
                <a:solidFill>
                  <a:schemeClr val="tx1"/>
                </a:solidFill>
                <a:latin typeface="Times New Roman" panose="02020603050405020304" pitchFamily="18" charset="0"/>
                <a:cs typeface="Times New Roman" panose="02020603050405020304" pitchFamily="18" charset="0"/>
              </a:rPr>
            </a:br>
            <a:r>
              <a:rPr lang="lt-LT" dirty="0" smtClean="0">
                <a:latin typeface="Times New Roman" panose="02020603050405020304" pitchFamily="18" charset="0"/>
                <a:cs typeface="Times New Roman" panose="02020603050405020304" pitchFamily="18" charset="0"/>
              </a:rPr>
              <a:t/>
            </a:r>
            <a:br>
              <a:rPr lang="lt-LT" dirty="0" smtClean="0">
                <a:latin typeface="Times New Roman" panose="02020603050405020304" pitchFamily="18" charset="0"/>
                <a:cs typeface="Times New Roman" panose="02020603050405020304" pitchFamily="18" charset="0"/>
              </a:rPr>
            </a:br>
            <a:endParaRPr lang="lt-LT"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14364" y="3171825"/>
            <a:ext cx="8943974" cy="879011"/>
          </a:xfrm>
        </p:spPr>
        <p:txBody>
          <a:bodyPr>
            <a:noAutofit/>
          </a:bodyPr>
          <a:lstStyle/>
          <a:p>
            <a:pPr algn="l"/>
            <a:r>
              <a:rPr lang="lt-LT" sz="4400" b="1" dirty="0">
                <a:solidFill>
                  <a:schemeClr val="accent2"/>
                </a:solidFill>
                <a:latin typeface="Times New Roman" panose="02020603050405020304" pitchFamily="18" charset="0"/>
                <a:cs typeface="Times New Roman" panose="02020603050405020304" pitchFamily="18" charset="0"/>
              </a:rPr>
              <a:t>VABALŲ </a:t>
            </a:r>
            <a:r>
              <a:rPr lang="lt-LT" sz="4400" b="1" dirty="0" smtClean="0">
                <a:solidFill>
                  <a:schemeClr val="accent2"/>
                </a:solidFill>
                <a:latin typeface="Times New Roman" panose="02020603050405020304" pitchFamily="18" charset="0"/>
                <a:cs typeface="Times New Roman" panose="02020603050405020304" pitchFamily="18" charset="0"/>
              </a:rPr>
              <a:t>KARALYSTĖJE</a:t>
            </a:r>
          </a:p>
          <a:p>
            <a:pPr algn="l"/>
            <a:r>
              <a:rPr lang="lt-LT" sz="3200" dirty="0" smtClean="0">
                <a:solidFill>
                  <a:schemeClr val="accent3">
                    <a:lumMod val="50000"/>
                  </a:schemeClr>
                </a:solidFill>
                <a:latin typeface="Times New Roman" panose="02020603050405020304" pitchFamily="18" charset="0"/>
                <a:cs typeface="Times New Roman" panose="02020603050405020304" pitchFamily="18" charset="0"/>
              </a:rPr>
              <a:t>2020. 04.20 – 04. 24</a:t>
            </a:r>
          </a:p>
          <a:p>
            <a:pPr algn="l"/>
            <a:r>
              <a:rPr lang="lt-LT" sz="3600" dirty="0" smtClean="0">
                <a:solidFill>
                  <a:schemeClr val="accent5">
                    <a:lumMod val="75000"/>
                  </a:schemeClr>
                </a:solidFill>
                <a:latin typeface="Times New Roman" panose="02020603050405020304" pitchFamily="18" charset="0"/>
                <a:cs typeface="Times New Roman" panose="02020603050405020304" pitchFamily="18" charset="0"/>
              </a:rPr>
              <a:t>„Spindulėlių“ grupė</a:t>
            </a:r>
            <a:endParaRPr lang="lt-LT" sz="3600" dirty="0">
              <a:solidFill>
                <a:schemeClr val="accent5">
                  <a:lumMod val="75000"/>
                </a:schemeClr>
              </a:solidFill>
              <a:latin typeface="Times New Roman" panose="02020603050405020304" pitchFamily="18" charset="0"/>
              <a:cs typeface="Times New Roman" panose="02020603050405020304" pitchFamily="18" charset="0"/>
            </a:endParaRPr>
          </a:p>
          <a:p>
            <a:pPr algn="l"/>
            <a:endParaRPr lang="lt-LT" sz="4800" b="1" dirty="0"/>
          </a:p>
        </p:txBody>
      </p:sp>
      <p:pic>
        <p:nvPicPr>
          <p:cNvPr id="4" name="Picture 3" descr="C:\Users\ASUS\Desktop\vabaliukai.jpg"/>
          <p:cNvPicPr/>
          <p:nvPr/>
        </p:nvPicPr>
        <p:blipFill>
          <a:blip r:embed="rId2">
            <a:extLst>
              <a:ext uri="{28A0092B-C50C-407E-A947-70E740481C1C}">
                <a14:useLocalDpi xmlns:a14="http://schemas.microsoft.com/office/drawing/2010/main" val="0"/>
              </a:ext>
            </a:extLst>
          </a:blip>
          <a:srcRect/>
          <a:stretch>
            <a:fillRect/>
          </a:stretch>
        </p:blipFill>
        <p:spPr bwMode="auto">
          <a:xfrm>
            <a:off x="1914525" y="118037"/>
            <a:ext cx="6472237" cy="3053788"/>
          </a:xfrm>
          <a:prstGeom prst="rect">
            <a:avLst/>
          </a:prstGeom>
          <a:noFill/>
          <a:ln>
            <a:noFill/>
          </a:ln>
        </p:spPr>
      </p:pic>
    </p:spTree>
    <p:extLst>
      <p:ext uri="{BB962C8B-B14F-4D97-AF65-F5344CB8AC3E}">
        <p14:creationId xmlns:p14="http://schemas.microsoft.com/office/powerpoint/2010/main" val="9142923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57213"/>
            <a:ext cx="8596668" cy="5900737"/>
          </a:xfrm>
        </p:spPr>
        <p:txBody>
          <a:bodyPr>
            <a:noAutofit/>
          </a:bodyPr>
          <a:lstStyle/>
          <a:p>
            <a:pPr marL="0" indent="0">
              <a:buNone/>
            </a:pPr>
            <a:r>
              <a:rPr lang="lt-LT" sz="2800" dirty="0" smtClean="0">
                <a:latin typeface="Times New Roman" panose="02020603050405020304" pitchFamily="18" charset="0"/>
                <a:cs typeface="Times New Roman" panose="02020603050405020304" pitchFamily="18" charset="0"/>
              </a:rPr>
              <a:t>Tikslas: Supažindinti vaikus su vabalėlių pasauliu.</a:t>
            </a:r>
          </a:p>
          <a:p>
            <a:pPr marL="0" indent="0">
              <a:buNone/>
            </a:pPr>
            <a:r>
              <a:rPr lang="lt-LT" sz="2800" dirty="0" smtClean="0">
                <a:latin typeface="Times New Roman" panose="02020603050405020304" pitchFamily="18" charset="0"/>
                <a:cs typeface="Times New Roman" panose="02020603050405020304" pitchFamily="18" charset="0"/>
              </a:rPr>
              <a:t>Uždaviniai: </a:t>
            </a:r>
          </a:p>
          <a:p>
            <a:pPr>
              <a:buFont typeface="Wingdings" panose="05000000000000000000" pitchFamily="2" charset="2"/>
              <a:buChar char="§"/>
            </a:pPr>
            <a:r>
              <a:rPr lang="lt-LT" sz="2800" dirty="0" smtClean="0">
                <a:latin typeface="Times New Roman" panose="02020603050405020304" pitchFamily="18" charset="0"/>
                <a:cs typeface="Times New Roman" panose="02020603050405020304" pitchFamily="18" charset="0"/>
              </a:rPr>
              <a:t>Sužinoti ir įsiminti vabalėlių pavadinimus;</a:t>
            </a:r>
          </a:p>
          <a:p>
            <a:pPr>
              <a:buFont typeface="Wingdings" panose="05000000000000000000" pitchFamily="2" charset="2"/>
              <a:buChar char="§"/>
            </a:pPr>
            <a:r>
              <a:rPr lang="lt-LT" sz="2800" dirty="0" smtClean="0">
                <a:latin typeface="Times New Roman" panose="02020603050405020304" pitchFamily="18" charset="0"/>
                <a:cs typeface="Times New Roman" panose="02020603050405020304" pitchFamily="18" charset="0"/>
              </a:rPr>
              <a:t>Gebėti juos atskirti tarp kitų „gyventojų“</a:t>
            </a:r>
          </a:p>
          <a:p>
            <a:pPr>
              <a:buFont typeface="Wingdings" panose="05000000000000000000" pitchFamily="2" charset="2"/>
              <a:buChar char="§"/>
            </a:pPr>
            <a:r>
              <a:rPr lang="lt-LT" sz="2800" dirty="0" smtClean="0">
                <a:latin typeface="Times New Roman" panose="02020603050405020304" pitchFamily="18" charset="0"/>
                <a:cs typeface="Times New Roman" panose="02020603050405020304" pitchFamily="18" charset="0"/>
              </a:rPr>
              <a:t>Aktyvinti vaikų žodyną, bandant pamėgdžioti vabalų zyzimą, dūzgimą;</a:t>
            </a:r>
          </a:p>
          <a:p>
            <a:pPr>
              <a:buFont typeface="Wingdings" panose="05000000000000000000" pitchFamily="2" charset="2"/>
              <a:buChar char="§"/>
            </a:pPr>
            <a:r>
              <a:rPr lang="lt-LT" sz="2800" dirty="0" smtClean="0">
                <a:latin typeface="Times New Roman" panose="02020603050405020304" pitchFamily="18" charset="0"/>
                <a:cs typeface="Times New Roman" panose="02020603050405020304" pitchFamily="18" charset="0"/>
              </a:rPr>
              <a:t>Lavinti skaičiavimo įgūdžius;</a:t>
            </a:r>
          </a:p>
          <a:p>
            <a:pPr>
              <a:buFont typeface="Wingdings" panose="05000000000000000000" pitchFamily="2" charset="2"/>
              <a:buChar char="§"/>
            </a:pPr>
            <a:r>
              <a:rPr lang="lt-LT" sz="2800" dirty="0" smtClean="0">
                <a:latin typeface="Times New Roman" panose="02020603050405020304" pitchFamily="18" charset="0"/>
                <a:cs typeface="Times New Roman" panose="02020603050405020304" pitchFamily="18" charset="0"/>
              </a:rPr>
              <a:t>Ugdyti kūrybinius gebėjimus;</a:t>
            </a:r>
          </a:p>
          <a:p>
            <a:pPr>
              <a:buFont typeface="Wingdings" panose="05000000000000000000" pitchFamily="2" charset="2"/>
              <a:buChar char="§"/>
            </a:pPr>
            <a:r>
              <a:rPr lang="lt-LT" sz="2800" dirty="0" smtClean="0">
                <a:latin typeface="Times New Roman" panose="02020603050405020304" pitchFamily="18" charset="0"/>
                <a:cs typeface="Times New Roman" panose="02020603050405020304" pitchFamily="18" charset="0"/>
              </a:rPr>
              <a:t>Skatinti vaikų saviraišką judesiu.</a:t>
            </a:r>
          </a:p>
        </p:txBody>
      </p:sp>
    </p:spTree>
    <p:extLst>
      <p:ext uri="{BB962C8B-B14F-4D97-AF65-F5344CB8AC3E}">
        <p14:creationId xmlns:p14="http://schemas.microsoft.com/office/powerpoint/2010/main" val="28317454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33425"/>
          </a:xfrm>
        </p:spPr>
        <p:txBody>
          <a:bodyPr/>
          <a:lstStyle/>
          <a:p>
            <a:r>
              <a:rPr lang="lt-LT" b="1" dirty="0" smtClean="0">
                <a:solidFill>
                  <a:schemeClr val="accent2"/>
                </a:solidFill>
                <a:latin typeface="Times New Roman" panose="02020603050405020304" pitchFamily="18" charset="0"/>
                <a:cs typeface="Times New Roman" panose="02020603050405020304" pitchFamily="18" charset="0"/>
              </a:rPr>
              <a:t>Vabalėlių karalystė</a:t>
            </a:r>
            <a:endParaRPr lang="lt-LT" b="1" dirty="0">
              <a:solidFill>
                <a:schemeClr val="accent2"/>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343025"/>
            <a:ext cx="8596668" cy="4698337"/>
          </a:xfrm>
        </p:spPr>
        <p:txBody>
          <a:bodyPr>
            <a:normAutofit/>
          </a:bodyPr>
          <a:lstStyle/>
          <a:p>
            <a:pPr marL="0" indent="0">
              <a:buNone/>
            </a:pPr>
            <a:r>
              <a:rPr lang="lt-LT" sz="2800" dirty="0" smtClean="0">
                <a:latin typeface="Times New Roman" panose="02020603050405020304" pitchFamily="18" charset="0"/>
                <a:cs typeface="Times New Roman" panose="02020603050405020304" pitchFamily="18" charset="0"/>
              </a:rPr>
              <a:t>Šią savaitę „Spindulėlių“ grupės ugdytiniai buvo pakviesti pakeliauti po vabalėlių „karalystę“, kur turėjo galimybę pažinti vabalų pasaulį, sužinant jų pavadinimus, tyrinėjo, skaičiavo mėgdžiojo jų garsus, ekspirimentavo, pamatė spalvingą ir žavų vabalų gyvenimą. Veiklos metu vaikai klausėsi ir mokėsi dainelių, eilėraščių apie vabalus, kūrė darbelius, stebėjo ir atrado gamtoje įvairių vabaliukų.  </a:t>
            </a:r>
          </a:p>
          <a:p>
            <a:pPr marL="0" indent="0">
              <a:buNone/>
            </a:pPr>
            <a:endParaRPr lang="lt-LT" sz="2800" dirty="0">
              <a:latin typeface="Times New Roman" panose="02020603050405020304" pitchFamily="18" charset="0"/>
              <a:cs typeface="Times New Roman" panose="02020603050405020304" pitchFamily="18" charset="0"/>
            </a:endParaRPr>
          </a:p>
        </p:txBody>
      </p:sp>
      <p:pic>
        <p:nvPicPr>
          <p:cNvPr id="4" name="Picture 3" descr="Rasa Delnevičienė nuotrauka."/>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57538" y="4660582"/>
            <a:ext cx="2561272" cy="1868805"/>
          </a:xfrm>
          <a:prstGeom prst="rect">
            <a:avLst/>
          </a:prstGeom>
          <a:noFill/>
          <a:ln>
            <a:noFill/>
          </a:ln>
        </p:spPr>
      </p:pic>
    </p:spTree>
    <p:extLst>
      <p:ext uri="{BB962C8B-B14F-4D97-AF65-F5344CB8AC3E}">
        <p14:creationId xmlns:p14="http://schemas.microsoft.com/office/powerpoint/2010/main" val="28346919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47713"/>
          </a:xfrm>
        </p:spPr>
        <p:txBody>
          <a:bodyPr>
            <a:normAutofit/>
          </a:bodyPr>
          <a:lstStyle/>
          <a:p>
            <a:r>
              <a:rPr lang="lt-LT" b="1" dirty="0" smtClean="0">
                <a:solidFill>
                  <a:schemeClr val="accent2"/>
                </a:solidFill>
                <a:latin typeface="Times New Roman" panose="02020603050405020304" pitchFamily="18" charset="0"/>
                <a:cs typeface="Times New Roman" panose="02020603050405020304" pitchFamily="18" charset="0"/>
              </a:rPr>
              <a:t>Vaikų pažintis su gamtos gyventojais</a:t>
            </a:r>
            <a:endParaRPr lang="lt-LT" b="1" dirty="0">
              <a:solidFill>
                <a:schemeClr val="accent2"/>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571625"/>
            <a:ext cx="9123466" cy="5180647"/>
          </a:xfrm>
        </p:spPr>
        <p:txBody>
          <a:bodyPr>
            <a:normAutofit/>
          </a:bodyPr>
          <a:lstStyle/>
          <a:p>
            <a:pPr marL="0" indent="0">
              <a:buNone/>
            </a:pPr>
            <a:r>
              <a:rPr lang="lt-LT" sz="2400" dirty="0" smtClean="0">
                <a:latin typeface="Times New Roman" panose="02020603050405020304" pitchFamily="18" charset="0"/>
                <a:cs typeface="Times New Roman" panose="02020603050405020304" pitchFamily="18" charset="0"/>
              </a:rPr>
              <a:t>Kajukas lauke atrado  bitutę, skruzdėlytę, kareivuką. Jam labai patiko juos stebėti. Namuose jis ėmėsi darbo, pagamino skruzdėlytę. </a:t>
            </a:r>
          </a:p>
          <a:p>
            <a:pPr marL="0" indent="0">
              <a:buNone/>
            </a:pPr>
            <a:endParaRPr lang="lt-LT" sz="2400" dirty="0">
              <a:latin typeface="Times New Roman" panose="02020603050405020304" pitchFamily="18" charset="0"/>
              <a:cs typeface="Times New Roman" panose="02020603050405020304" pitchFamily="18" charset="0"/>
            </a:endParaRPr>
          </a:p>
        </p:txBody>
      </p:sp>
      <p:pic>
        <p:nvPicPr>
          <p:cNvPr id="4" name="Picture 3" descr="Evelina Kl nuotrauka."/>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7334" y="2563178"/>
            <a:ext cx="2827020" cy="3478184"/>
          </a:xfrm>
          <a:prstGeom prst="rect">
            <a:avLst/>
          </a:prstGeom>
          <a:noFill/>
          <a:ln>
            <a:noFill/>
          </a:ln>
        </p:spPr>
      </p:pic>
      <p:pic>
        <p:nvPicPr>
          <p:cNvPr id="5" name="Picture 4" descr="Evelina Kl nuotrauka."/>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91902" y="3506152"/>
            <a:ext cx="2865120" cy="3246120"/>
          </a:xfrm>
          <a:prstGeom prst="rect">
            <a:avLst/>
          </a:prstGeom>
          <a:noFill/>
          <a:ln>
            <a:noFill/>
          </a:ln>
        </p:spPr>
      </p:pic>
      <p:pic>
        <p:nvPicPr>
          <p:cNvPr id="6" name="Picture 5" descr="Evelina Kl nuotrauka."/>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44570" y="2510617"/>
            <a:ext cx="2856230" cy="2590800"/>
          </a:xfrm>
          <a:prstGeom prst="rect">
            <a:avLst/>
          </a:prstGeom>
          <a:noFill/>
          <a:ln>
            <a:noFill/>
          </a:ln>
        </p:spPr>
      </p:pic>
    </p:spTree>
    <p:extLst>
      <p:ext uri="{BB962C8B-B14F-4D97-AF65-F5344CB8AC3E}">
        <p14:creationId xmlns:p14="http://schemas.microsoft.com/office/powerpoint/2010/main" val="18547574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788" y="609600"/>
            <a:ext cx="8688213" cy="633413"/>
          </a:xfrm>
        </p:spPr>
        <p:txBody>
          <a:bodyPr>
            <a:noAutofit/>
          </a:bodyPr>
          <a:lstStyle/>
          <a:p>
            <a:r>
              <a:rPr lang="lt-LT" b="1" dirty="0" smtClean="0">
                <a:latin typeface="Times New Roman" panose="02020603050405020304" pitchFamily="18" charset="0"/>
                <a:cs typeface="Times New Roman" panose="02020603050405020304" pitchFamily="18" charset="0"/>
              </a:rPr>
              <a:t>Namų gyventojai</a:t>
            </a:r>
            <a:endParaRPr lang="lt-LT" b="1" dirty="0">
              <a:latin typeface="Times New Roman" panose="02020603050405020304" pitchFamily="18" charset="0"/>
              <a:cs typeface="Times New Roman" panose="02020603050405020304" pitchFamily="18" charset="0"/>
            </a:endParaRPr>
          </a:p>
        </p:txBody>
      </p:sp>
      <p:pic>
        <p:nvPicPr>
          <p:cNvPr id="4" name="Content Placeholder 3" descr="Rūta Šapalienė nuotrauka."/>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786438" y="1474786"/>
            <a:ext cx="3487563" cy="4254501"/>
          </a:xfrm>
          <a:prstGeom prst="rect">
            <a:avLst/>
          </a:prstGeom>
          <a:noFill/>
          <a:ln>
            <a:noFill/>
          </a:ln>
        </p:spPr>
      </p:pic>
      <p:pic>
        <p:nvPicPr>
          <p:cNvPr id="5" name="Picture 4" descr="Marina Kažemėkienė nuotrauka."/>
          <p:cNvPicPr/>
          <p:nvPr/>
        </p:nvPicPr>
        <p:blipFill>
          <a:blip r:embed="rId3">
            <a:extLst>
              <a:ext uri="{28A0092B-C50C-407E-A947-70E740481C1C}">
                <a14:useLocalDpi xmlns:a14="http://schemas.microsoft.com/office/drawing/2010/main" val="0"/>
              </a:ext>
            </a:extLst>
          </a:blip>
          <a:srcRect/>
          <a:stretch>
            <a:fillRect/>
          </a:stretch>
        </p:blipFill>
        <p:spPr bwMode="auto">
          <a:xfrm>
            <a:off x="1238566" y="1474787"/>
            <a:ext cx="3876359" cy="4254501"/>
          </a:xfrm>
          <a:prstGeom prst="rect">
            <a:avLst/>
          </a:prstGeom>
          <a:noFill/>
          <a:ln>
            <a:noFill/>
          </a:ln>
        </p:spPr>
      </p:pic>
    </p:spTree>
    <p:extLst>
      <p:ext uri="{BB962C8B-B14F-4D97-AF65-F5344CB8AC3E}">
        <p14:creationId xmlns:p14="http://schemas.microsoft.com/office/powerpoint/2010/main" val="41383493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Evelina Kl nuotrauka."/>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31428" y="928687"/>
            <a:ext cx="4440635" cy="5086351"/>
          </a:xfrm>
          <a:prstGeom prst="rect">
            <a:avLst/>
          </a:prstGeom>
          <a:noFill/>
          <a:ln>
            <a:noFill/>
          </a:ln>
        </p:spPr>
      </p:pic>
      <p:pic>
        <p:nvPicPr>
          <p:cNvPr id="6" name="Picture 5" descr="Rūta Šapalienė nuotrauka."/>
          <p:cNvPicPr/>
          <p:nvPr/>
        </p:nvPicPr>
        <p:blipFill>
          <a:blip r:embed="rId3">
            <a:extLst>
              <a:ext uri="{28A0092B-C50C-407E-A947-70E740481C1C}">
                <a14:useLocalDpi xmlns:a14="http://schemas.microsoft.com/office/drawing/2010/main" val="0"/>
              </a:ext>
            </a:extLst>
          </a:blip>
          <a:srcRect/>
          <a:stretch>
            <a:fillRect/>
          </a:stretch>
        </p:blipFill>
        <p:spPr bwMode="auto">
          <a:xfrm>
            <a:off x="5651181" y="928687"/>
            <a:ext cx="3764281" cy="4800601"/>
          </a:xfrm>
          <a:prstGeom prst="rect">
            <a:avLst/>
          </a:prstGeom>
          <a:noFill/>
          <a:ln>
            <a:noFill/>
          </a:ln>
        </p:spPr>
      </p:pic>
    </p:spTree>
    <p:extLst>
      <p:ext uri="{BB962C8B-B14F-4D97-AF65-F5344CB8AC3E}">
        <p14:creationId xmlns:p14="http://schemas.microsoft.com/office/powerpoint/2010/main" val="20313108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47700"/>
          </a:xfrm>
        </p:spPr>
        <p:txBody>
          <a:bodyPr/>
          <a:lstStyle/>
          <a:p>
            <a:r>
              <a:rPr lang="lt-LT" b="1" dirty="0" smtClean="0">
                <a:latin typeface="Times New Roman" panose="02020603050405020304" pitchFamily="18" charset="0"/>
                <a:cs typeface="Times New Roman" panose="02020603050405020304" pitchFamily="18" charset="0"/>
              </a:rPr>
              <a:t>Refleksija</a:t>
            </a:r>
            <a:endParaRPr lang="lt-LT"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114425"/>
            <a:ext cx="8596668" cy="5584163"/>
          </a:xfrm>
        </p:spPr>
        <p:txBody>
          <a:bodyPr>
            <a:normAutofit/>
          </a:bodyPr>
          <a:lstStyle/>
          <a:p>
            <a:pPr marL="0" indent="0">
              <a:buNone/>
            </a:pPr>
            <a:r>
              <a:rPr lang="lt-LT" sz="2800" dirty="0" smtClean="0">
                <a:latin typeface="Times New Roman" panose="02020603050405020304" pitchFamily="18" charset="0"/>
                <a:cs typeface="Times New Roman" panose="02020603050405020304" pitchFamily="18" charset="0"/>
              </a:rPr>
              <a:t>Gamta – visų namai. Pažinti gamtos paslaptis vaikams padėjo „kelionė“ į vabalų karalystę, kurioje vaikai susipažino su vabalų gyvenimu, išmoko juos pavadinti, gėrėjosi spalvų gausa, mėgdžiojo jų garsus. Stebėdami, tyrinėdami, eksperimentuodami, vaikai bandė suprasti gamtos gyventojus ir savo mintis išreiškė įvairioje veikloje, patirdami daug džiugių emocijų. </a:t>
            </a:r>
            <a:endParaRPr lang="lt-LT" sz="2800" dirty="0">
              <a:latin typeface="Times New Roman" panose="02020603050405020304" pitchFamily="18" charset="0"/>
              <a:cs typeface="Times New Roman" panose="02020603050405020304" pitchFamily="18" charset="0"/>
            </a:endParaRPr>
          </a:p>
        </p:txBody>
      </p:sp>
      <p:pic>
        <p:nvPicPr>
          <p:cNvPr id="4" name="Picture 3" descr="Rasa Delnevičienė nuotrauka."/>
          <p:cNvPicPr/>
          <p:nvPr/>
        </p:nvPicPr>
        <p:blipFill>
          <a:blip r:embed="rId2">
            <a:extLst>
              <a:ext uri="{28A0092B-C50C-407E-A947-70E740481C1C}">
                <a14:useLocalDpi xmlns:a14="http://schemas.microsoft.com/office/drawing/2010/main" val="0"/>
              </a:ext>
            </a:extLst>
          </a:blip>
          <a:srcRect/>
          <a:stretch>
            <a:fillRect/>
          </a:stretch>
        </p:blipFill>
        <p:spPr bwMode="auto">
          <a:xfrm>
            <a:off x="3414713" y="4271963"/>
            <a:ext cx="3600450" cy="2426625"/>
          </a:xfrm>
          <a:prstGeom prst="rect">
            <a:avLst/>
          </a:prstGeom>
          <a:noFill/>
          <a:ln>
            <a:noFill/>
          </a:ln>
        </p:spPr>
      </p:pic>
    </p:spTree>
    <p:extLst>
      <p:ext uri="{BB962C8B-B14F-4D97-AF65-F5344CB8AC3E}">
        <p14:creationId xmlns:p14="http://schemas.microsoft.com/office/powerpoint/2010/main" val="25510317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150</TotalTime>
  <Words>217</Words>
  <Application>Microsoft Office PowerPoint</Application>
  <PresentationFormat>Widescreen</PresentationFormat>
  <Paragraphs>19</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Times New Roman</vt:lpstr>
      <vt:lpstr>Trebuchet MS</vt:lpstr>
      <vt:lpstr>Wingdings</vt:lpstr>
      <vt:lpstr>Wingdings 3</vt:lpstr>
      <vt:lpstr>Facet</vt:lpstr>
      <vt:lpstr>   </vt:lpstr>
      <vt:lpstr>PowerPoint Presentation</vt:lpstr>
      <vt:lpstr>Vabalėlių karalystė</vt:lpstr>
      <vt:lpstr>Vaikų pažintis su gamtos gyventojais</vt:lpstr>
      <vt:lpstr>Namų gyventojai</vt:lpstr>
      <vt:lpstr>PowerPoint Presentation</vt:lpstr>
      <vt:lpstr>Refleksija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VABALŲ KARALYSTĖJE</dc:title>
  <dc:creator>„Windows“ vartotojas</dc:creator>
  <cp:lastModifiedBy>„Windows“ vartotojas</cp:lastModifiedBy>
  <cp:revision>16</cp:revision>
  <dcterms:created xsi:type="dcterms:W3CDTF">2020-05-04T07:38:01Z</dcterms:created>
  <dcterms:modified xsi:type="dcterms:W3CDTF">2020-05-04T10:08:51Z</dcterms:modified>
</cp:coreProperties>
</file>