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charts/chart19.xml" ContentType="application/vnd.openxmlformats-officedocument.drawingml.char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hart15.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charts/chart7.xml" ContentType="application/vnd.openxmlformats-officedocument.drawingml.chart+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charts/chart18.xml" ContentType="application/vnd.openxmlformats-officedocument.drawingml.char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charts/chart16.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charts/chart4.xml" ContentType="application/vnd.openxmlformats-officedocument.drawingml.char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48"/>
  </p:notesMasterIdLst>
  <p:sldIdLst>
    <p:sldId id="262" r:id="rId2"/>
    <p:sldId id="276" r:id="rId3"/>
    <p:sldId id="278" r:id="rId4"/>
    <p:sldId id="299" r:id="rId5"/>
    <p:sldId id="300" r:id="rId6"/>
    <p:sldId id="304" r:id="rId7"/>
    <p:sldId id="321" r:id="rId8"/>
    <p:sldId id="280" r:id="rId9"/>
    <p:sldId id="305" r:id="rId10"/>
    <p:sldId id="301" r:id="rId11"/>
    <p:sldId id="306" r:id="rId12"/>
    <p:sldId id="282" r:id="rId13"/>
    <p:sldId id="308" r:id="rId14"/>
    <p:sldId id="311" r:id="rId15"/>
    <p:sldId id="310" r:id="rId16"/>
    <p:sldId id="284" r:id="rId17"/>
    <p:sldId id="316" r:id="rId18"/>
    <p:sldId id="285" r:id="rId19"/>
    <p:sldId id="317" r:id="rId20"/>
    <p:sldId id="286" r:id="rId21"/>
    <p:sldId id="312" r:id="rId22"/>
    <p:sldId id="287" r:id="rId23"/>
    <p:sldId id="318" r:id="rId24"/>
    <p:sldId id="288" r:id="rId25"/>
    <p:sldId id="322" r:id="rId26"/>
    <p:sldId id="289" r:id="rId27"/>
    <p:sldId id="323" r:id="rId28"/>
    <p:sldId id="324" r:id="rId29"/>
    <p:sldId id="290" r:id="rId30"/>
    <p:sldId id="325" r:id="rId31"/>
    <p:sldId id="291" r:id="rId32"/>
    <p:sldId id="326" r:id="rId33"/>
    <p:sldId id="302" r:id="rId34"/>
    <p:sldId id="327" r:id="rId35"/>
    <p:sldId id="295" r:id="rId36"/>
    <p:sldId id="328" r:id="rId37"/>
    <p:sldId id="294" r:id="rId38"/>
    <p:sldId id="329" r:id="rId39"/>
    <p:sldId id="296" r:id="rId40"/>
    <p:sldId id="330" r:id="rId41"/>
    <p:sldId id="297" r:id="rId42"/>
    <p:sldId id="331" r:id="rId43"/>
    <p:sldId id="298" r:id="rId44"/>
    <p:sldId id="315" r:id="rId45"/>
    <p:sldId id="319" r:id="rId46"/>
    <p:sldId id="320" r:id="rId47"/>
  </p:sldIdLst>
  <p:sldSz cx="9144000" cy="6858000" type="screen4x3"/>
  <p:notesSz cx="6761163" cy="9942513"/>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notesViewPr>
    <p:cSldViewPr>
      <p:cViewPr varScale="1">
        <p:scale>
          <a:sx n="82" d="100"/>
          <a:sy n="82" d="100"/>
        </p:scale>
        <p:origin x="-2052" y="-90"/>
      </p:cViewPr>
      <p:guideLst>
        <p:guide orient="horz" pos="3132"/>
        <p:guide pos="213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12.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13.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19.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Microsoft%20Office%20PowerPoint%20diagrama"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sz="1200" b="1"/>
                </a:pPr>
                <a:endParaRPr lang="lt-LT"/>
              </a:p>
            </c:txPr>
            <c:showVal val="1"/>
          </c:dLbls>
          <c:cat>
            <c:strRef>
              <c:f>'[Microsoft Office PowerPoint diagrama]Lapas1'!$A$2:$A$6</c:f>
              <c:strCache>
                <c:ptCount val="5"/>
                <c:pt idx="0">
                  <c:v>Vaikų kultūra</c:v>
                </c:pt>
                <c:pt idx="1">
                  <c:v>Aplinkos svetingumas, saugumas, estetika</c:v>
                </c:pt>
                <c:pt idx="2">
                  <c:v>Mokyklos mikroklimatas</c:v>
                </c:pt>
                <c:pt idx="3">
                  <c:v>Lygių galimybių suteikimas ir teisingumas</c:v>
                </c:pt>
                <c:pt idx="4">
                  <c:v>Tradicijos</c:v>
                </c:pt>
              </c:strCache>
            </c:strRef>
          </c:cat>
          <c:val>
            <c:numRef>
              <c:f>'[Microsoft Office PowerPoint diagrama]Lapas1'!$B$2:$B$6</c:f>
              <c:numCache>
                <c:formatCode>General</c:formatCode>
                <c:ptCount val="5"/>
                <c:pt idx="0">
                  <c:v>28</c:v>
                </c:pt>
                <c:pt idx="1">
                  <c:v>36</c:v>
                </c:pt>
                <c:pt idx="2">
                  <c:v>17</c:v>
                </c:pt>
                <c:pt idx="3">
                  <c:v>29</c:v>
                </c:pt>
                <c:pt idx="4">
                  <c:v>47</c:v>
                </c:pt>
              </c:numCache>
            </c:numRef>
          </c:val>
        </c:ser>
        <c:ser>
          <c:idx val="1"/>
          <c:order val="1"/>
          <c:tx>
            <c:strRef>
              <c:f>'[Microsoft Office PowerPoint diagrama]Lapas1'!$C$1</c:f>
              <c:strCache>
                <c:ptCount val="1"/>
                <c:pt idx="0">
                  <c:v>3 lygis</c:v>
                </c:pt>
              </c:strCache>
            </c:strRef>
          </c:tx>
          <c:dLbls>
            <c:txPr>
              <a:bodyPr/>
              <a:lstStyle/>
              <a:p>
                <a:pPr>
                  <a:defRPr sz="1200" b="1"/>
                </a:pPr>
                <a:endParaRPr lang="lt-LT"/>
              </a:p>
            </c:txPr>
            <c:showVal val="1"/>
          </c:dLbls>
          <c:cat>
            <c:strRef>
              <c:f>'[Microsoft Office PowerPoint diagrama]Lapas1'!$A$2:$A$6</c:f>
              <c:strCache>
                <c:ptCount val="5"/>
                <c:pt idx="0">
                  <c:v>Vaikų kultūra</c:v>
                </c:pt>
                <c:pt idx="1">
                  <c:v>Aplinkos svetingumas, saugumas, estetika</c:v>
                </c:pt>
                <c:pt idx="2">
                  <c:v>Mokyklos mikroklimatas</c:v>
                </c:pt>
                <c:pt idx="3">
                  <c:v>Lygių galimybių suteikimas ir teisingumas</c:v>
                </c:pt>
                <c:pt idx="4">
                  <c:v>Tradicijos</c:v>
                </c:pt>
              </c:strCache>
            </c:strRef>
          </c:cat>
          <c:val>
            <c:numRef>
              <c:f>'[Microsoft Office PowerPoint diagrama]Lapas1'!$C$2:$C$6</c:f>
              <c:numCache>
                <c:formatCode>General</c:formatCode>
                <c:ptCount val="5"/>
                <c:pt idx="0">
                  <c:v>24</c:v>
                </c:pt>
                <c:pt idx="1">
                  <c:v>18</c:v>
                </c:pt>
                <c:pt idx="2">
                  <c:v>30</c:v>
                </c:pt>
                <c:pt idx="3">
                  <c:v>22</c:v>
                </c:pt>
                <c:pt idx="4">
                  <c:v>8</c:v>
                </c:pt>
              </c:numCache>
            </c:numRef>
          </c:val>
        </c:ser>
        <c:ser>
          <c:idx val="2"/>
          <c:order val="2"/>
          <c:tx>
            <c:strRef>
              <c:f>'[Microsoft Office PowerPoint diagrama]Lapas1'!$D$1</c:f>
              <c:strCache>
                <c:ptCount val="1"/>
                <c:pt idx="0">
                  <c:v>2 lygis</c:v>
                </c:pt>
              </c:strCache>
            </c:strRef>
          </c:tx>
          <c:dLbls>
            <c:txPr>
              <a:bodyPr/>
              <a:lstStyle/>
              <a:p>
                <a:pPr>
                  <a:defRPr sz="1200" b="1"/>
                </a:pPr>
                <a:endParaRPr lang="lt-LT"/>
              </a:p>
            </c:txPr>
            <c:showVal val="1"/>
          </c:dLbls>
          <c:cat>
            <c:strRef>
              <c:f>'[Microsoft Office PowerPoint diagrama]Lapas1'!$A$2:$A$6</c:f>
              <c:strCache>
                <c:ptCount val="5"/>
                <c:pt idx="0">
                  <c:v>Vaikų kultūra</c:v>
                </c:pt>
                <c:pt idx="1">
                  <c:v>Aplinkos svetingumas, saugumas, estetika</c:v>
                </c:pt>
                <c:pt idx="2">
                  <c:v>Mokyklos mikroklimatas</c:v>
                </c:pt>
                <c:pt idx="3">
                  <c:v>Lygių galimybių suteikimas ir teisingumas</c:v>
                </c:pt>
                <c:pt idx="4">
                  <c:v>Tradicijos</c:v>
                </c:pt>
              </c:strCache>
            </c:strRef>
          </c:cat>
          <c:val>
            <c:numRef>
              <c:f>'[Microsoft Office PowerPoint diagrama]Lapas1'!$D$2:$D$6</c:f>
              <c:numCache>
                <c:formatCode>General</c:formatCode>
                <c:ptCount val="5"/>
                <c:pt idx="0">
                  <c:v>5</c:v>
                </c:pt>
                <c:pt idx="1">
                  <c:v>3</c:v>
                </c:pt>
                <c:pt idx="2">
                  <c:v>8</c:v>
                </c:pt>
                <c:pt idx="3">
                  <c:v>4</c:v>
                </c:pt>
                <c:pt idx="4">
                  <c:v>2</c:v>
                </c:pt>
              </c:numCache>
            </c:numRef>
          </c:val>
        </c:ser>
        <c:ser>
          <c:idx val="3"/>
          <c:order val="3"/>
          <c:tx>
            <c:strRef>
              <c:f>'[Microsoft Office PowerPoint diagrama]Lapas1'!$E$1</c:f>
              <c:strCache>
                <c:ptCount val="1"/>
                <c:pt idx="0">
                  <c:v>1 lygis </c:v>
                </c:pt>
              </c:strCache>
            </c:strRef>
          </c:tx>
          <c:dLbls>
            <c:txPr>
              <a:bodyPr/>
              <a:lstStyle/>
              <a:p>
                <a:pPr>
                  <a:defRPr sz="1200" b="1"/>
                </a:pPr>
                <a:endParaRPr lang="lt-LT"/>
              </a:p>
            </c:txPr>
            <c:showVal val="1"/>
          </c:dLbls>
          <c:cat>
            <c:strRef>
              <c:f>'[Microsoft Office PowerPoint diagrama]Lapas1'!$A$2:$A$6</c:f>
              <c:strCache>
                <c:ptCount val="5"/>
                <c:pt idx="0">
                  <c:v>Vaikų kultūra</c:v>
                </c:pt>
                <c:pt idx="1">
                  <c:v>Aplinkos svetingumas, saugumas, estetika</c:v>
                </c:pt>
                <c:pt idx="2">
                  <c:v>Mokyklos mikroklimatas</c:v>
                </c:pt>
                <c:pt idx="3">
                  <c:v>Lygių galimybių suteikimas ir teisingumas</c:v>
                </c:pt>
                <c:pt idx="4">
                  <c:v>Tradicijos</c:v>
                </c:pt>
              </c:strCache>
            </c:strRef>
          </c:cat>
          <c:val>
            <c:numRef>
              <c:f>'[Microsoft Office PowerPoint diagrama]Lapas1'!$E$2:$E$6</c:f>
              <c:numCache>
                <c:formatCode>General</c:formatCode>
                <c:ptCount val="5"/>
                <c:pt idx="0">
                  <c:v>0</c:v>
                </c:pt>
                <c:pt idx="1">
                  <c:v>0</c:v>
                </c:pt>
                <c:pt idx="2">
                  <c:v>2</c:v>
                </c:pt>
                <c:pt idx="3">
                  <c:v>2</c:v>
                </c:pt>
                <c:pt idx="4">
                  <c:v>0</c:v>
                </c:pt>
              </c:numCache>
            </c:numRef>
          </c:val>
        </c:ser>
        <c:axId val="70931584"/>
        <c:axId val="70933120"/>
      </c:barChart>
      <c:catAx>
        <c:axId val="70931584"/>
        <c:scaling>
          <c:orientation val="minMax"/>
        </c:scaling>
        <c:axPos val="b"/>
        <c:tickLblPos val="nextTo"/>
        <c:txPr>
          <a:bodyPr/>
          <a:lstStyle/>
          <a:p>
            <a:pPr>
              <a:defRPr sz="1200" b="1"/>
            </a:pPr>
            <a:endParaRPr lang="lt-LT"/>
          </a:p>
        </c:txPr>
        <c:crossAx val="70933120"/>
        <c:crosses val="autoZero"/>
        <c:auto val="1"/>
        <c:lblAlgn val="ctr"/>
        <c:lblOffset val="100"/>
      </c:catAx>
      <c:valAx>
        <c:axId val="70933120"/>
        <c:scaling>
          <c:orientation val="minMax"/>
        </c:scaling>
        <c:axPos val="l"/>
        <c:minorGridlines/>
        <c:numFmt formatCode="General" sourceLinked="1"/>
        <c:tickLblPos val="nextTo"/>
        <c:txPr>
          <a:bodyPr/>
          <a:lstStyle/>
          <a:p>
            <a:pPr>
              <a:defRPr sz="1200" b="1"/>
            </a:pPr>
            <a:endParaRPr lang="lt-LT"/>
          </a:p>
        </c:txPr>
        <c:crossAx val="70931584"/>
        <c:crosses val="autoZero"/>
        <c:crossBetween val="between"/>
      </c:valAx>
    </c:plotArea>
    <c:legend>
      <c:legendPos val="r"/>
      <c:layout/>
      <c:txPr>
        <a:bodyPr/>
        <a:lstStyle/>
        <a:p>
          <a:pPr>
            <a:defRPr sz="1200" b="1"/>
          </a:pPr>
          <a:endParaRPr lang="lt-LT"/>
        </a:p>
      </c:txPr>
    </c:legend>
    <c:plotVisOnly val="1"/>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sz="1200" b="1"/>
                </a:pPr>
                <a:endParaRPr lang="lt-LT"/>
              </a:p>
            </c:txPr>
            <c:showVal val="1"/>
          </c:dLbls>
          <c:cat>
            <c:strRef>
              <c:f>'[Microsoft Office PowerPoint diagrama]Lapas1'!$A$2:$A$4</c:f>
              <c:strCache>
                <c:ptCount val="3"/>
                <c:pt idx="0">
                  <c:v>Vaiko teisių atspindėjimas mokyklos veiklos dokumentuose</c:v>
                </c:pt>
                <c:pt idx="1">
                  <c:v>Vaiko teisių garantavimas mokykloje</c:v>
                </c:pt>
                <c:pt idx="2">
                  <c:v>Vaiko teisių atstovavimas visuomenėje</c:v>
                </c:pt>
              </c:strCache>
            </c:strRef>
          </c:cat>
          <c:val>
            <c:numRef>
              <c:f>'[Microsoft Office PowerPoint diagrama]Lapas1'!$B$2:$B$4</c:f>
              <c:numCache>
                <c:formatCode>General</c:formatCode>
                <c:ptCount val="3"/>
                <c:pt idx="0">
                  <c:v>47</c:v>
                </c:pt>
                <c:pt idx="1">
                  <c:v>46</c:v>
                </c:pt>
                <c:pt idx="2">
                  <c:v>35</c:v>
                </c:pt>
              </c:numCache>
            </c:numRef>
          </c:val>
        </c:ser>
        <c:ser>
          <c:idx val="1"/>
          <c:order val="1"/>
          <c:tx>
            <c:strRef>
              <c:f>'[Microsoft Office PowerPoint diagrama]Lapas1'!$C$1</c:f>
              <c:strCache>
                <c:ptCount val="1"/>
                <c:pt idx="0">
                  <c:v>3 lygis</c:v>
                </c:pt>
              </c:strCache>
            </c:strRef>
          </c:tx>
          <c:dLbls>
            <c:txPr>
              <a:bodyPr/>
              <a:lstStyle/>
              <a:p>
                <a:pPr>
                  <a:defRPr sz="1200" b="1"/>
                </a:pPr>
                <a:endParaRPr lang="lt-LT"/>
              </a:p>
            </c:txPr>
            <c:showVal val="1"/>
          </c:dLbls>
          <c:cat>
            <c:strRef>
              <c:f>'[Microsoft Office PowerPoint diagrama]Lapas1'!$A$2:$A$4</c:f>
              <c:strCache>
                <c:ptCount val="3"/>
                <c:pt idx="0">
                  <c:v>Vaiko teisių atspindėjimas mokyklos veiklos dokumentuose</c:v>
                </c:pt>
                <c:pt idx="1">
                  <c:v>Vaiko teisių garantavimas mokykloje</c:v>
                </c:pt>
                <c:pt idx="2">
                  <c:v>Vaiko teisių atstovavimas visuomenėje</c:v>
                </c:pt>
              </c:strCache>
            </c:strRef>
          </c:cat>
          <c:val>
            <c:numRef>
              <c:f>'[Microsoft Office PowerPoint diagrama]Lapas1'!$C$2:$C$4</c:f>
              <c:numCache>
                <c:formatCode>General</c:formatCode>
                <c:ptCount val="3"/>
                <c:pt idx="0">
                  <c:v>10</c:v>
                </c:pt>
                <c:pt idx="1">
                  <c:v>11</c:v>
                </c:pt>
                <c:pt idx="2">
                  <c:v>22</c:v>
                </c:pt>
              </c:numCache>
            </c:numRef>
          </c:val>
        </c:ser>
        <c:ser>
          <c:idx val="2"/>
          <c:order val="2"/>
          <c:tx>
            <c:strRef>
              <c:f>'[Microsoft Office PowerPoint diagrama]Lapas1'!$D$1</c:f>
              <c:strCache>
                <c:ptCount val="1"/>
                <c:pt idx="0">
                  <c:v>2 lygis</c:v>
                </c:pt>
              </c:strCache>
            </c:strRef>
          </c:tx>
          <c:dLbls>
            <c:txPr>
              <a:bodyPr/>
              <a:lstStyle/>
              <a:p>
                <a:pPr>
                  <a:defRPr sz="1200" b="1"/>
                </a:pPr>
                <a:endParaRPr lang="lt-LT"/>
              </a:p>
            </c:txPr>
            <c:showVal val="1"/>
          </c:dLbls>
          <c:cat>
            <c:strRef>
              <c:f>'[Microsoft Office PowerPoint diagrama]Lapas1'!$A$2:$A$4</c:f>
              <c:strCache>
                <c:ptCount val="3"/>
                <c:pt idx="0">
                  <c:v>Vaiko teisių atspindėjimas mokyklos veiklos dokumentuose</c:v>
                </c:pt>
                <c:pt idx="1">
                  <c:v>Vaiko teisių garantavimas mokykloje</c:v>
                </c:pt>
                <c:pt idx="2">
                  <c:v>Vaiko teisių atstovavimas visuomenėje</c:v>
                </c:pt>
              </c:strCache>
            </c:strRef>
          </c:cat>
          <c:val>
            <c:numRef>
              <c:f>'[Microsoft Office PowerPoint diagrama]Lapas1'!$D$2:$D$4</c:f>
              <c:numCache>
                <c:formatCode>General</c:formatCode>
                <c:ptCount val="3"/>
                <c:pt idx="0">
                  <c:v>0</c:v>
                </c:pt>
                <c:pt idx="1">
                  <c:v>0</c:v>
                </c:pt>
                <c:pt idx="2">
                  <c:v>0</c:v>
                </c:pt>
              </c:numCache>
            </c:numRef>
          </c:val>
        </c:ser>
        <c:ser>
          <c:idx val="3"/>
          <c:order val="3"/>
          <c:tx>
            <c:strRef>
              <c:f>'[Microsoft Office PowerPoint diagrama]Lapas1'!$E$1</c:f>
              <c:strCache>
                <c:ptCount val="1"/>
                <c:pt idx="0">
                  <c:v>1 lygis</c:v>
                </c:pt>
              </c:strCache>
            </c:strRef>
          </c:tx>
          <c:dLbls>
            <c:txPr>
              <a:bodyPr/>
              <a:lstStyle/>
              <a:p>
                <a:pPr>
                  <a:defRPr sz="1200" b="1"/>
                </a:pPr>
                <a:endParaRPr lang="lt-LT"/>
              </a:p>
            </c:txPr>
            <c:showVal val="1"/>
          </c:dLbls>
          <c:cat>
            <c:strRef>
              <c:f>'[Microsoft Office PowerPoint diagrama]Lapas1'!$A$2:$A$4</c:f>
              <c:strCache>
                <c:ptCount val="3"/>
                <c:pt idx="0">
                  <c:v>Vaiko teisių atspindėjimas mokyklos veiklos dokumentuose</c:v>
                </c:pt>
                <c:pt idx="1">
                  <c:v>Vaiko teisių garantavimas mokykloje</c:v>
                </c:pt>
                <c:pt idx="2">
                  <c:v>Vaiko teisių atstovavimas visuomenėje</c:v>
                </c:pt>
              </c:strCache>
            </c:strRef>
          </c:cat>
          <c:val>
            <c:numRef>
              <c:f>'[Microsoft Office PowerPoint diagrama]Lapas1'!$E$2:$E$4</c:f>
              <c:numCache>
                <c:formatCode>General</c:formatCode>
                <c:ptCount val="3"/>
                <c:pt idx="0">
                  <c:v>0</c:v>
                </c:pt>
                <c:pt idx="1">
                  <c:v>0</c:v>
                </c:pt>
                <c:pt idx="2">
                  <c:v>0</c:v>
                </c:pt>
              </c:numCache>
            </c:numRef>
          </c:val>
        </c:ser>
        <c:axId val="72179712"/>
        <c:axId val="72181248"/>
      </c:barChart>
      <c:catAx>
        <c:axId val="72179712"/>
        <c:scaling>
          <c:orientation val="minMax"/>
        </c:scaling>
        <c:axPos val="b"/>
        <c:tickLblPos val="nextTo"/>
        <c:txPr>
          <a:bodyPr/>
          <a:lstStyle/>
          <a:p>
            <a:pPr>
              <a:defRPr sz="1200" b="1"/>
            </a:pPr>
            <a:endParaRPr lang="lt-LT"/>
          </a:p>
        </c:txPr>
        <c:crossAx val="72181248"/>
        <c:crosses val="autoZero"/>
        <c:auto val="1"/>
        <c:lblAlgn val="ctr"/>
        <c:lblOffset val="100"/>
      </c:catAx>
      <c:valAx>
        <c:axId val="72181248"/>
        <c:scaling>
          <c:orientation val="minMax"/>
        </c:scaling>
        <c:axPos val="l"/>
        <c:minorGridlines/>
        <c:numFmt formatCode="General" sourceLinked="1"/>
        <c:tickLblPos val="nextTo"/>
        <c:txPr>
          <a:bodyPr/>
          <a:lstStyle/>
          <a:p>
            <a:pPr>
              <a:defRPr sz="1200" b="1"/>
            </a:pPr>
            <a:endParaRPr lang="lt-LT"/>
          </a:p>
        </c:txPr>
        <c:crossAx val="72179712"/>
        <c:crosses val="autoZero"/>
        <c:crossBetween val="between"/>
      </c:valAx>
    </c:plotArea>
    <c:legend>
      <c:legendPos val="r"/>
      <c:layout/>
      <c:txPr>
        <a:bodyPr/>
        <a:lstStyle/>
        <a:p>
          <a:pPr>
            <a:defRPr sz="1200" b="1"/>
          </a:pPr>
          <a:endParaRPr lang="lt-LT"/>
        </a:p>
      </c:txPr>
    </c:legend>
    <c:plotVisOnly val="1"/>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sz="1200" b="1"/>
                </a:pPr>
                <a:endParaRPr lang="lt-LT"/>
              </a:p>
            </c:txPr>
            <c:showVal val="1"/>
          </c:dLbls>
          <c:cat>
            <c:strRef>
              <c:f>'[Microsoft Office PowerPoint diagrama]Lapas1'!$A$2:$A$6</c:f>
              <c:strCache>
                <c:ptCount val="5"/>
                <c:pt idx="0">
                  <c:v>Individualių vaiko saugumo, emocinių, fizinių ir socialinių poreikių tenkinimas </c:v>
                </c:pt>
                <c:pt idx="1">
                  <c:v>Vaiko asmeninės raiškos tenkinimas </c:v>
                </c:pt>
                <c:pt idx="2">
                  <c:v>Psichologinė ir socialinė pagalba</c:v>
                </c:pt>
                <c:pt idx="3">
                  <c:v>Vaiko sveikatos stiprinimas</c:v>
                </c:pt>
                <c:pt idx="4">
                  <c:v>Pagalba specialiųjų poreikių vaikams</c:v>
                </c:pt>
              </c:strCache>
            </c:strRef>
          </c:cat>
          <c:val>
            <c:numRef>
              <c:f>'[Microsoft Office PowerPoint diagrama]Lapas1'!$B$2:$B$6</c:f>
              <c:numCache>
                <c:formatCode>General</c:formatCode>
                <c:ptCount val="5"/>
                <c:pt idx="0">
                  <c:v>32</c:v>
                </c:pt>
                <c:pt idx="1">
                  <c:v>29</c:v>
                </c:pt>
                <c:pt idx="2">
                  <c:v>17</c:v>
                </c:pt>
                <c:pt idx="3">
                  <c:v>23</c:v>
                </c:pt>
                <c:pt idx="4">
                  <c:v>23</c:v>
                </c:pt>
              </c:numCache>
            </c:numRef>
          </c:val>
        </c:ser>
        <c:ser>
          <c:idx val="1"/>
          <c:order val="1"/>
          <c:tx>
            <c:strRef>
              <c:f>'[Microsoft Office PowerPoint diagrama]Lapas1'!$C$1</c:f>
              <c:strCache>
                <c:ptCount val="1"/>
                <c:pt idx="0">
                  <c:v>3 lygis</c:v>
                </c:pt>
              </c:strCache>
            </c:strRef>
          </c:tx>
          <c:dLbls>
            <c:txPr>
              <a:bodyPr/>
              <a:lstStyle/>
              <a:p>
                <a:pPr>
                  <a:defRPr sz="1200" b="1"/>
                </a:pPr>
                <a:endParaRPr lang="lt-LT"/>
              </a:p>
            </c:txPr>
            <c:showVal val="1"/>
          </c:dLbls>
          <c:cat>
            <c:strRef>
              <c:f>'[Microsoft Office PowerPoint diagrama]Lapas1'!$A$2:$A$6</c:f>
              <c:strCache>
                <c:ptCount val="5"/>
                <c:pt idx="0">
                  <c:v>Individualių vaiko saugumo, emocinių, fizinių ir socialinių poreikių tenkinimas </c:v>
                </c:pt>
                <c:pt idx="1">
                  <c:v>Vaiko asmeninės raiškos tenkinimas </c:v>
                </c:pt>
                <c:pt idx="2">
                  <c:v>Psichologinė ir socialinė pagalba</c:v>
                </c:pt>
                <c:pt idx="3">
                  <c:v>Vaiko sveikatos stiprinimas</c:v>
                </c:pt>
                <c:pt idx="4">
                  <c:v>Pagalba specialiųjų poreikių vaikams</c:v>
                </c:pt>
              </c:strCache>
            </c:strRef>
          </c:cat>
          <c:val>
            <c:numRef>
              <c:f>'[Microsoft Office PowerPoint diagrama]Lapas1'!$C$2:$C$6</c:f>
              <c:numCache>
                <c:formatCode>General</c:formatCode>
                <c:ptCount val="5"/>
                <c:pt idx="0">
                  <c:v>25</c:v>
                </c:pt>
                <c:pt idx="1">
                  <c:v>27</c:v>
                </c:pt>
                <c:pt idx="2">
                  <c:v>37</c:v>
                </c:pt>
                <c:pt idx="3">
                  <c:v>32</c:v>
                </c:pt>
                <c:pt idx="4">
                  <c:v>27</c:v>
                </c:pt>
              </c:numCache>
            </c:numRef>
          </c:val>
        </c:ser>
        <c:ser>
          <c:idx val="2"/>
          <c:order val="2"/>
          <c:tx>
            <c:strRef>
              <c:f>'[Microsoft Office PowerPoint diagrama]Lapas1'!$D$1</c:f>
              <c:strCache>
                <c:ptCount val="1"/>
                <c:pt idx="0">
                  <c:v>2 lygis</c:v>
                </c:pt>
              </c:strCache>
            </c:strRef>
          </c:tx>
          <c:dLbls>
            <c:txPr>
              <a:bodyPr/>
              <a:lstStyle/>
              <a:p>
                <a:pPr>
                  <a:defRPr sz="1200" b="1"/>
                </a:pPr>
                <a:endParaRPr lang="lt-LT"/>
              </a:p>
            </c:txPr>
            <c:showVal val="1"/>
          </c:dLbls>
          <c:cat>
            <c:strRef>
              <c:f>'[Microsoft Office PowerPoint diagrama]Lapas1'!$A$2:$A$6</c:f>
              <c:strCache>
                <c:ptCount val="5"/>
                <c:pt idx="0">
                  <c:v>Individualių vaiko saugumo, emocinių, fizinių ir socialinių poreikių tenkinimas </c:v>
                </c:pt>
                <c:pt idx="1">
                  <c:v>Vaiko asmeninės raiškos tenkinimas </c:v>
                </c:pt>
                <c:pt idx="2">
                  <c:v>Psichologinė ir socialinė pagalba</c:v>
                </c:pt>
                <c:pt idx="3">
                  <c:v>Vaiko sveikatos stiprinimas</c:v>
                </c:pt>
                <c:pt idx="4">
                  <c:v>Pagalba specialiųjų poreikių vaikams</c:v>
                </c:pt>
              </c:strCache>
            </c:strRef>
          </c:cat>
          <c:val>
            <c:numRef>
              <c:f>'[Microsoft Office PowerPoint diagrama]Lapas1'!$D$2:$D$6</c:f>
              <c:numCache>
                <c:formatCode>General</c:formatCode>
                <c:ptCount val="5"/>
                <c:pt idx="0">
                  <c:v>0</c:v>
                </c:pt>
                <c:pt idx="1">
                  <c:v>1</c:v>
                </c:pt>
                <c:pt idx="2">
                  <c:v>3</c:v>
                </c:pt>
                <c:pt idx="3">
                  <c:v>2</c:v>
                </c:pt>
                <c:pt idx="4">
                  <c:v>4</c:v>
                </c:pt>
              </c:numCache>
            </c:numRef>
          </c:val>
        </c:ser>
        <c:ser>
          <c:idx val="3"/>
          <c:order val="3"/>
          <c:tx>
            <c:strRef>
              <c:f>'[Microsoft Office PowerPoint diagrama]Lapas1'!$E$1</c:f>
              <c:strCache>
                <c:ptCount val="1"/>
                <c:pt idx="0">
                  <c:v>1 lygis</c:v>
                </c:pt>
              </c:strCache>
            </c:strRef>
          </c:tx>
          <c:dLbls>
            <c:txPr>
              <a:bodyPr/>
              <a:lstStyle/>
              <a:p>
                <a:pPr>
                  <a:defRPr sz="1200" b="1"/>
                </a:pPr>
                <a:endParaRPr lang="lt-LT"/>
              </a:p>
            </c:txPr>
            <c:showVal val="1"/>
          </c:dLbls>
          <c:cat>
            <c:strRef>
              <c:f>'[Microsoft Office PowerPoint diagrama]Lapas1'!$A$2:$A$6</c:f>
              <c:strCache>
                <c:ptCount val="5"/>
                <c:pt idx="0">
                  <c:v>Individualių vaiko saugumo, emocinių, fizinių ir socialinių poreikių tenkinimas </c:v>
                </c:pt>
                <c:pt idx="1">
                  <c:v>Vaiko asmeninės raiškos tenkinimas </c:v>
                </c:pt>
                <c:pt idx="2">
                  <c:v>Psichologinė ir socialinė pagalba</c:v>
                </c:pt>
                <c:pt idx="3">
                  <c:v>Vaiko sveikatos stiprinimas</c:v>
                </c:pt>
                <c:pt idx="4">
                  <c:v>Pagalba specialiųjų poreikių vaikams</c:v>
                </c:pt>
              </c:strCache>
            </c:strRef>
          </c:cat>
          <c:val>
            <c:numRef>
              <c:f>'[Microsoft Office PowerPoint diagrama]Lapas1'!$E$2:$E$6</c:f>
              <c:numCache>
                <c:formatCode>General</c:formatCode>
                <c:ptCount val="5"/>
                <c:pt idx="0">
                  <c:v>0</c:v>
                </c:pt>
                <c:pt idx="1">
                  <c:v>0</c:v>
                </c:pt>
                <c:pt idx="2">
                  <c:v>0</c:v>
                </c:pt>
                <c:pt idx="3">
                  <c:v>0</c:v>
                </c:pt>
                <c:pt idx="4">
                  <c:v>3</c:v>
                </c:pt>
              </c:numCache>
            </c:numRef>
          </c:val>
        </c:ser>
        <c:axId val="72217344"/>
        <c:axId val="72218880"/>
      </c:barChart>
      <c:catAx>
        <c:axId val="72217344"/>
        <c:scaling>
          <c:orientation val="minMax"/>
        </c:scaling>
        <c:axPos val="b"/>
        <c:tickLblPos val="nextTo"/>
        <c:txPr>
          <a:bodyPr/>
          <a:lstStyle/>
          <a:p>
            <a:pPr>
              <a:defRPr sz="1200" b="1"/>
            </a:pPr>
            <a:endParaRPr lang="lt-LT"/>
          </a:p>
        </c:txPr>
        <c:crossAx val="72218880"/>
        <c:crosses val="autoZero"/>
        <c:auto val="1"/>
        <c:lblAlgn val="ctr"/>
        <c:lblOffset val="100"/>
      </c:catAx>
      <c:valAx>
        <c:axId val="72218880"/>
        <c:scaling>
          <c:orientation val="minMax"/>
        </c:scaling>
        <c:axPos val="l"/>
        <c:minorGridlines/>
        <c:numFmt formatCode="General" sourceLinked="1"/>
        <c:tickLblPos val="nextTo"/>
        <c:txPr>
          <a:bodyPr/>
          <a:lstStyle/>
          <a:p>
            <a:pPr>
              <a:defRPr sz="1200" b="1"/>
            </a:pPr>
            <a:endParaRPr lang="lt-LT"/>
          </a:p>
        </c:txPr>
        <c:crossAx val="72217344"/>
        <c:crosses val="autoZero"/>
        <c:crossBetween val="between"/>
      </c:valAx>
    </c:plotArea>
    <c:legend>
      <c:legendPos val="r"/>
      <c:layout/>
      <c:txPr>
        <a:bodyPr/>
        <a:lstStyle/>
        <a:p>
          <a:pPr>
            <a:defRPr sz="1200" b="1"/>
          </a:pPr>
          <a:endParaRPr lang="lt-LT"/>
        </a:p>
      </c:txPr>
    </c:legend>
    <c:plotVisOnly val="1"/>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sz="1200" b="1"/>
                </a:pPr>
                <a:endParaRPr lang="lt-LT"/>
              </a:p>
            </c:txPr>
            <c:showVal val="1"/>
          </c:dLbls>
          <c:cat>
            <c:strRef>
              <c:f>'[Microsoft Office PowerPoint diagrama]Lapas1'!$A$2:$A$4</c:f>
              <c:strCache>
                <c:ptCount val="3"/>
                <c:pt idx="0">
                  <c:v>Pagalbos ir paramos šeimai įvairovė</c:v>
                </c:pt>
                <c:pt idx="1">
                  <c:v>Teikiamų paslaugų kokybė</c:v>
                </c:pt>
                <c:pt idx="2">
                  <c:v>Paslaugų tikslingumas </c:v>
                </c:pt>
              </c:strCache>
            </c:strRef>
          </c:cat>
          <c:val>
            <c:numRef>
              <c:f>'[Microsoft Office PowerPoint diagrama]Lapas1'!$B$2:$B$4</c:f>
              <c:numCache>
                <c:formatCode>General</c:formatCode>
                <c:ptCount val="3"/>
                <c:pt idx="0">
                  <c:v>32</c:v>
                </c:pt>
                <c:pt idx="1">
                  <c:v>29</c:v>
                </c:pt>
                <c:pt idx="2">
                  <c:v>17</c:v>
                </c:pt>
              </c:numCache>
            </c:numRef>
          </c:val>
        </c:ser>
        <c:ser>
          <c:idx val="1"/>
          <c:order val="1"/>
          <c:tx>
            <c:strRef>
              <c:f>'[Microsoft Office PowerPoint diagrama]Lapas1'!$C$1</c:f>
              <c:strCache>
                <c:ptCount val="1"/>
                <c:pt idx="0">
                  <c:v>3 lygis</c:v>
                </c:pt>
              </c:strCache>
            </c:strRef>
          </c:tx>
          <c:dLbls>
            <c:txPr>
              <a:bodyPr/>
              <a:lstStyle/>
              <a:p>
                <a:pPr>
                  <a:defRPr sz="1200" b="1"/>
                </a:pPr>
                <a:endParaRPr lang="lt-LT"/>
              </a:p>
            </c:txPr>
            <c:showVal val="1"/>
          </c:dLbls>
          <c:cat>
            <c:strRef>
              <c:f>'[Microsoft Office PowerPoint diagrama]Lapas1'!$A$2:$A$4</c:f>
              <c:strCache>
                <c:ptCount val="3"/>
                <c:pt idx="0">
                  <c:v>Pagalbos ir paramos šeimai įvairovė</c:v>
                </c:pt>
                <c:pt idx="1">
                  <c:v>Teikiamų paslaugų kokybė</c:v>
                </c:pt>
                <c:pt idx="2">
                  <c:v>Paslaugų tikslingumas </c:v>
                </c:pt>
              </c:strCache>
            </c:strRef>
          </c:cat>
          <c:val>
            <c:numRef>
              <c:f>'[Microsoft Office PowerPoint diagrama]Lapas1'!$C$2:$C$4</c:f>
              <c:numCache>
                <c:formatCode>General</c:formatCode>
                <c:ptCount val="3"/>
                <c:pt idx="0">
                  <c:v>25</c:v>
                </c:pt>
                <c:pt idx="1">
                  <c:v>27</c:v>
                </c:pt>
                <c:pt idx="2">
                  <c:v>37</c:v>
                </c:pt>
              </c:numCache>
            </c:numRef>
          </c:val>
        </c:ser>
        <c:ser>
          <c:idx val="2"/>
          <c:order val="2"/>
          <c:tx>
            <c:strRef>
              <c:f>'[Microsoft Office PowerPoint diagrama]Lapas1'!$D$1</c:f>
              <c:strCache>
                <c:ptCount val="1"/>
                <c:pt idx="0">
                  <c:v>2 lygis</c:v>
                </c:pt>
              </c:strCache>
            </c:strRef>
          </c:tx>
          <c:dLbls>
            <c:txPr>
              <a:bodyPr/>
              <a:lstStyle/>
              <a:p>
                <a:pPr>
                  <a:defRPr sz="1200" b="1"/>
                </a:pPr>
                <a:endParaRPr lang="lt-LT"/>
              </a:p>
            </c:txPr>
            <c:showVal val="1"/>
          </c:dLbls>
          <c:cat>
            <c:strRef>
              <c:f>'[Microsoft Office PowerPoint diagrama]Lapas1'!$A$2:$A$4</c:f>
              <c:strCache>
                <c:ptCount val="3"/>
                <c:pt idx="0">
                  <c:v>Pagalbos ir paramos šeimai įvairovė</c:v>
                </c:pt>
                <c:pt idx="1">
                  <c:v>Teikiamų paslaugų kokybė</c:v>
                </c:pt>
                <c:pt idx="2">
                  <c:v>Paslaugų tikslingumas </c:v>
                </c:pt>
              </c:strCache>
            </c:strRef>
          </c:cat>
          <c:val>
            <c:numRef>
              <c:f>'[Microsoft Office PowerPoint diagrama]Lapas1'!$D$2:$D$4</c:f>
              <c:numCache>
                <c:formatCode>General</c:formatCode>
                <c:ptCount val="3"/>
                <c:pt idx="0">
                  <c:v>0</c:v>
                </c:pt>
                <c:pt idx="1">
                  <c:v>1</c:v>
                </c:pt>
                <c:pt idx="2">
                  <c:v>3</c:v>
                </c:pt>
              </c:numCache>
            </c:numRef>
          </c:val>
        </c:ser>
        <c:ser>
          <c:idx val="3"/>
          <c:order val="3"/>
          <c:tx>
            <c:strRef>
              <c:f>'[Microsoft Office PowerPoint diagrama]Lapas1'!$E$1</c:f>
              <c:strCache>
                <c:ptCount val="1"/>
                <c:pt idx="0">
                  <c:v>1 lygis</c:v>
                </c:pt>
              </c:strCache>
            </c:strRef>
          </c:tx>
          <c:dLbls>
            <c:txPr>
              <a:bodyPr/>
              <a:lstStyle/>
              <a:p>
                <a:pPr>
                  <a:defRPr sz="1200" b="1"/>
                </a:pPr>
                <a:endParaRPr lang="lt-LT"/>
              </a:p>
            </c:txPr>
            <c:showVal val="1"/>
          </c:dLbls>
          <c:cat>
            <c:strRef>
              <c:f>'[Microsoft Office PowerPoint diagrama]Lapas1'!$A$2:$A$4</c:f>
              <c:strCache>
                <c:ptCount val="3"/>
                <c:pt idx="0">
                  <c:v>Pagalbos ir paramos šeimai įvairovė</c:v>
                </c:pt>
                <c:pt idx="1">
                  <c:v>Teikiamų paslaugų kokybė</c:v>
                </c:pt>
                <c:pt idx="2">
                  <c:v>Paslaugų tikslingumas </c:v>
                </c:pt>
              </c:strCache>
            </c:strRef>
          </c:cat>
          <c:val>
            <c:numRef>
              <c:f>'[Microsoft Office PowerPoint diagrama]Lapas1'!$E$2:$E$4</c:f>
              <c:numCache>
                <c:formatCode>General</c:formatCode>
                <c:ptCount val="3"/>
                <c:pt idx="0">
                  <c:v>0</c:v>
                </c:pt>
                <c:pt idx="1">
                  <c:v>0</c:v>
                </c:pt>
                <c:pt idx="2">
                  <c:v>0</c:v>
                </c:pt>
              </c:numCache>
            </c:numRef>
          </c:val>
        </c:ser>
        <c:axId val="72087424"/>
        <c:axId val="72088960"/>
      </c:barChart>
      <c:catAx>
        <c:axId val="72087424"/>
        <c:scaling>
          <c:orientation val="minMax"/>
        </c:scaling>
        <c:axPos val="b"/>
        <c:tickLblPos val="nextTo"/>
        <c:txPr>
          <a:bodyPr/>
          <a:lstStyle/>
          <a:p>
            <a:pPr>
              <a:defRPr sz="1200" b="1"/>
            </a:pPr>
            <a:endParaRPr lang="lt-LT"/>
          </a:p>
        </c:txPr>
        <c:crossAx val="72088960"/>
        <c:crosses val="autoZero"/>
        <c:auto val="1"/>
        <c:lblAlgn val="ctr"/>
        <c:lblOffset val="100"/>
      </c:catAx>
      <c:valAx>
        <c:axId val="72088960"/>
        <c:scaling>
          <c:orientation val="minMax"/>
        </c:scaling>
        <c:axPos val="l"/>
        <c:minorGridlines/>
        <c:numFmt formatCode="General" sourceLinked="1"/>
        <c:tickLblPos val="nextTo"/>
        <c:txPr>
          <a:bodyPr/>
          <a:lstStyle/>
          <a:p>
            <a:pPr>
              <a:defRPr sz="1200" b="1"/>
            </a:pPr>
            <a:endParaRPr lang="lt-LT"/>
          </a:p>
        </c:txPr>
        <c:crossAx val="72087424"/>
        <c:crosses val="autoZero"/>
        <c:crossBetween val="between"/>
      </c:valAx>
    </c:plotArea>
    <c:legend>
      <c:legendPos val="r"/>
      <c:layout/>
      <c:txPr>
        <a:bodyPr/>
        <a:lstStyle/>
        <a:p>
          <a:pPr>
            <a:defRPr sz="1200" b="1"/>
          </a:pPr>
          <a:endParaRPr lang="lt-LT"/>
        </a:p>
      </c:txPr>
    </c:legend>
    <c:plotVisOnly val="1"/>
  </c:chart>
  <c:externalData r:id="rId1"/>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sz="1200" b="1"/>
                </a:pPr>
                <a:endParaRPr lang="lt-LT"/>
              </a:p>
            </c:txPr>
            <c:showVal val="1"/>
          </c:dLbls>
          <c:cat>
            <c:strRef>
              <c:f>'[Microsoft Office PowerPoint diagrama]Lapas1'!$A$2:$A$4</c:f>
              <c:strCache>
                <c:ptCount val="3"/>
                <c:pt idx="0">
                  <c:v>Personalo formavimas</c:v>
                </c:pt>
                <c:pt idx="1">
                  <c:v>Personalo kompetencija ir jos panaudojimas</c:v>
                </c:pt>
                <c:pt idx="2">
                  <c:v>Galimybių tobulėti sudarymas</c:v>
                </c:pt>
              </c:strCache>
            </c:strRef>
          </c:cat>
          <c:val>
            <c:numRef>
              <c:f>'[Microsoft Office PowerPoint diagrama]Lapas1'!$B$2:$B$4</c:f>
              <c:numCache>
                <c:formatCode>General</c:formatCode>
                <c:ptCount val="3"/>
                <c:pt idx="0">
                  <c:v>37</c:v>
                </c:pt>
                <c:pt idx="1">
                  <c:v>30</c:v>
                </c:pt>
                <c:pt idx="2">
                  <c:v>45</c:v>
                </c:pt>
              </c:numCache>
            </c:numRef>
          </c:val>
        </c:ser>
        <c:ser>
          <c:idx val="1"/>
          <c:order val="1"/>
          <c:tx>
            <c:strRef>
              <c:f>'[Microsoft Office PowerPoint diagrama]Lapas1'!$C$1</c:f>
              <c:strCache>
                <c:ptCount val="1"/>
                <c:pt idx="0">
                  <c:v>3 lygis</c:v>
                </c:pt>
              </c:strCache>
            </c:strRef>
          </c:tx>
          <c:dLbls>
            <c:txPr>
              <a:bodyPr/>
              <a:lstStyle/>
              <a:p>
                <a:pPr>
                  <a:defRPr sz="1200" b="1"/>
                </a:pPr>
                <a:endParaRPr lang="lt-LT"/>
              </a:p>
            </c:txPr>
            <c:showVal val="1"/>
          </c:dLbls>
          <c:cat>
            <c:strRef>
              <c:f>'[Microsoft Office PowerPoint diagrama]Lapas1'!$A$2:$A$4</c:f>
              <c:strCache>
                <c:ptCount val="3"/>
                <c:pt idx="0">
                  <c:v>Personalo formavimas</c:v>
                </c:pt>
                <c:pt idx="1">
                  <c:v>Personalo kompetencija ir jos panaudojimas</c:v>
                </c:pt>
                <c:pt idx="2">
                  <c:v>Galimybių tobulėti sudarymas</c:v>
                </c:pt>
              </c:strCache>
            </c:strRef>
          </c:cat>
          <c:val>
            <c:numRef>
              <c:f>'[Microsoft Office PowerPoint diagrama]Lapas1'!$C$2:$C$4</c:f>
              <c:numCache>
                <c:formatCode>General</c:formatCode>
                <c:ptCount val="3"/>
                <c:pt idx="0">
                  <c:v>17</c:v>
                </c:pt>
                <c:pt idx="1">
                  <c:v>26</c:v>
                </c:pt>
                <c:pt idx="2">
                  <c:v>11</c:v>
                </c:pt>
              </c:numCache>
            </c:numRef>
          </c:val>
        </c:ser>
        <c:ser>
          <c:idx val="2"/>
          <c:order val="2"/>
          <c:tx>
            <c:strRef>
              <c:f>'[Microsoft Office PowerPoint diagrama]Lapas1'!$D$1</c:f>
              <c:strCache>
                <c:ptCount val="1"/>
                <c:pt idx="0">
                  <c:v>2 lygis</c:v>
                </c:pt>
              </c:strCache>
            </c:strRef>
          </c:tx>
          <c:dLbls>
            <c:txPr>
              <a:bodyPr/>
              <a:lstStyle/>
              <a:p>
                <a:pPr>
                  <a:defRPr sz="1200" b="1"/>
                </a:pPr>
                <a:endParaRPr lang="lt-LT"/>
              </a:p>
            </c:txPr>
            <c:showVal val="1"/>
          </c:dLbls>
          <c:cat>
            <c:strRef>
              <c:f>'[Microsoft Office PowerPoint diagrama]Lapas1'!$A$2:$A$4</c:f>
              <c:strCache>
                <c:ptCount val="3"/>
                <c:pt idx="0">
                  <c:v>Personalo formavimas</c:v>
                </c:pt>
                <c:pt idx="1">
                  <c:v>Personalo kompetencija ir jos panaudojimas</c:v>
                </c:pt>
                <c:pt idx="2">
                  <c:v>Galimybių tobulėti sudarymas</c:v>
                </c:pt>
              </c:strCache>
            </c:strRef>
          </c:cat>
          <c:val>
            <c:numRef>
              <c:f>'[Microsoft Office PowerPoint diagrama]Lapas1'!$D$2:$D$4</c:f>
              <c:numCache>
                <c:formatCode>General</c:formatCode>
                <c:ptCount val="3"/>
                <c:pt idx="0">
                  <c:v>3</c:v>
                </c:pt>
                <c:pt idx="1">
                  <c:v>1</c:v>
                </c:pt>
                <c:pt idx="2">
                  <c:v>1</c:v>
                </c:pt>
              </c:numCache>
            </c:numRef>
          </c:val>
        </c:ser>
        <c:ser>
          <c:idx val="3"/>
          <c:order val="3"/>
          <c:tx>
            <c:strRef>
              <c:f>'[Microsoft Office PowerPoint diagrama]Lapas1'!$E$1</c:f>
              <c:strCache>
                <c:ptCount val="1"/>
                <c:pt idx="0">
                  <c:v>1 lygis</c:v>
                </c:pt>
              </c:strCache>
            </c:strRef>
          </c:tx>
          <c:dLbls>
            <c:txPr>
              <a:bodyPr/>
              <a:lstStyle/>
              <a:p>
                <a:pPr>
                  <a:defRPr sz="1200" b="1"/>
                </a:pPr>
                <a:endParaRPr lang="lt-LT"/>
              </a:p>
            </c:txPr>
            <c:showVal val="1"/>
          </c:dLbls>
          <c:cat>
            <c:strRef>
              <c:f>'[Microsoft Office PowerPoint diagrama]Lapas1'!$A$2:$A$4</c:f>
              <c:strCache>
                <c:ptCount val="3"/>
                <c:pt idx="0">
                  <c:v>Personalo formavimas</c:v>
                </c:pt>
                <c:pt idx="1">
                  <c:v>Personalo kompetencija ir jos panaudojimas</c:v>
                </c:pt>
                <c:pt idx="2">
                  <c:v>Galimybių tobulėti sudarymas</c:v>
                </c:pt>
              </c:strCache>
            </c:strRef>
          </c:cat>
          <c:val>
            <c:numRef>
              <c:f>'[Microsoft Office PowerPoint diagrama]Lapas1'!$E$2:$E$4</c:f>
              <c:numCache>
                <c:formatCode>General</c:formatCode>
                <c:ptCount val="3"/>
                <c:pt idx="0">
                  <c:v>0</c:v>
                </c:pt>
                <c:pt idx="1">
                  <c:v>0</c:v>
                </c:pt>
                <c:pt idx="2">
                  <c:v>0</c:v>
                </c:pt>
              </c:numCache>
            </c:numRef>
          </c:val>
        </c:ser>
        <c:axId val="72154496"/>
        <c:axId val="72291456"/>
      </c:barChart>
      <c:catAx>
        <c:axId val="72154496"/>
        <c:scaling>
          <c:orientation val="minMax"/>
        </c:scaling>
        <c:axPos val="b"/>
        <c:tickLblPos val="nextTo"/>
        <c:txPr>
          <a:bodyPr/>
          <a:lstStyle/>
          <a:p>
            <a:pPr>
              <a:defRPr sz="1200" b="1"/>
            </a:pPr>
            <a:endParaRPr lang="lt-LT"/>
          </a:p>
        </c:txPr>
        <c:crossAx val="72291456"/>
        <c:crosses val="autoZero"/>
        <c:auto val="1"/>
        <c:lblAlgn val="ctr"/>
        <c:lblOffset val="100"/>
      </c:catAx>
      <c:valAx>
        <c:axId val="72291456"/>
        <c:scaling>
          <c:orientation val="minMax"/>
        </c:scaling>
        <c:axPos val="l"/>
        <c:minorGridlines/>
        <c:numFmt formatCode="General" sourceLinked="1"/>
        <c:tickLblPos val="nextTo"/>
        <c:txPr>
          <a:bodyPr/>
          <a:lstStyle/>
          <a:p>
            <a:pPr>
              <a:defRPr sz="1200" b="1"/>
            </a:pPr>
            <a:endParaRPr lang="lt-LT"/>
          </a:p>
        </c:txPr>
        <c:crossAx val="72154496"/>
        <c:crosses val="autoZero"/>
        <c:crossBetween val="between"/>
      </c:valAx>
    </c:plotArea>
    <c:legend>
      <c:legendPos val="r"/>
      <c:layout/>
      <c:txPr>
        <a:bodyPr/>
        <a:lstStyle/>
        <a:p>
          <a:pPr>
            <a:defRPr sz="1200" b="1"/>
          </a:pPr>
          <a:endParaRPr lang="lt-LT"/>
        </a:p>
      </c:txPr>
    </c:legend>
    <c:plotVisOnly val="1"/>
  </c:chart>
  <c:externalData r:id="rId1"/>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showVal val="1"/>
          </c:dLbls>
          <c:cat>
            <c:strRef>
              <c:f>'[Microsoft Office PowerPoint diagrama]Lapas1'!$A$2:$A$5</c:f>
              <c:strCache>
                <c:ptCount val="4"/>
                <c:pt idx="0">
                  <c:v>Veiklos erdvė ir jos būklė mokykloje</c:v>
                </c:pt>
                <c:pt idx="1">
                  <c:v>Ugdymą(-si) skatinanti aplinka</c:v>
                </c:pt>
                <c:pt idx="2">
                  <c:v>Finansavimas </c:v>
                </c:pt>
                <c:pt idx="3">
                  <c:v>Biudžeto tvarkymo sistema</c:v>
                </c:pt>
              </c:strCache>
            </c:strRef>
          </c:cat>
          <c:val>
            <c:numRef>
              <c:f>'[Microsoft Office PowerPoint diagrama]Lapas1'!$B$2:$B$5</c:f>
              <c:numCache>
                <c:formatCode>General</c:formatCode>
                <c:ptCount val="4"/>
                <c:pt idx="0">
                  <c:v>26</c:v>
                </c:pt>
                <c:pt idx="1">
                  <c:v>35</c:v>
                </c:pt>
                <c:pt idx="2">
                  <c:v>17</c:v>
                </c:pt>
                <c:pt idx="3">
                  <c:v>33</c:v>
                </c:pt>
              </c:numCache>
            </c:numRef>
          </c:val>
        </c:ser>
        <c:ser>
          <c:idx val="1"/>
          <c:order val="1"/>
          <c:tx>
            <c:strRef>
              <c:f>'[Microsoft Office PowerPoint diagrama]Lapas1'!$C$1</c:f>
              <c:strCache>
                <c:ptCount val="1"/>
                <c:pt idx="0">
                  <c:v>3 lygis</c:v>
                </c:pt>
              </c:strCache>
            </c:strRef>
          </c:tx>
          <c:dLbls>
            <c:showVal val="1"/>
          </c:dLbls>
          <c:cat>
            <c:strRef>
              <c:f>'[Microsoft Office PowerPoint diagrama]Lapas1'!$A$2:$A$5</c:f>
              <c:strCache>
                <c:ptCount val="4"/>
                <c:pt idx="0">
                  <c:v>Veiklos erdvė ir jos būklė mokykloje</c:v>
                </c:pt>
                <c:pt idx="1">
                  <c:v>Ugdymą(-si) skatinanti aplinka</c:v>
                </c:pt>
                <c:pt idx="2">
                  <c:v>Finansavimas </c:v>
                </c:pt>
                <c:pt idx="3">
                  <c:v>Biudžeto tvarkymo sistema</c:v>
                </c:pt>
              </c:strCache>
            </c:strRef>
          </c:cat>
          <c:val>
            <c:numRef>
              <c:f>'[Microsoft Office PowerPoint diagrama]Lapas1'!$C$2:$C$5</c:f>
              <c:numCache>
                <c:formatCode>General</c:formatCode>
                <c:ptCount val="4"/>
                <c:pt idx="0">
                  <c:v>25</c:v>
                </c:pt>
                <c:pt idx="1">
                  <c:v>18</c:v>
                </c:pt>
                <c:pt idx="2">
                  <c:v>33</c:v>
                </c:pt>
                <c:pt idx="3">
                  <c:v>19</c:v>
                </c:pt>
              </c:numCache>
            </c:numRef>
          </c:val>
        </c:ser>
        <c:ser>
          <c:idx val="2"/>
          <c:order val="2"/>
          <c:tx>
            <c:strRef>
              <c:f>'[Microsoft Office PowerPoint diagrama]Lapas1'!$D$1</c:f>
              <c:strCache>
                <c:ptCount val="1"/>
                <c:pt idx="0">
                  <c:v>2 lygis</c:v>
                </c:pt>
              </c:strCache>
            </c:strRef>
          </c:tx>
          <c:dLbls>
            <c:showVal val="1"/>
          </c:dLbls>
          <c:cat>
            <c:strRef>
              <c:f>'[Microsoft Office PowerPoint diagrama]Lapas1'!$A$2:$A$5</c:f>
              <c:strCache>
                <c:ptCount val="4"/>
                <c:pt idx="0">
                  <c:v>Veiklos erdvė ir jos būklė mokykloje</c:v>
                </c:pt>
                <c:pt idx="1">
                  <c:v>Ugdymą(-si) skatinanti aplinka</c:v>
                </c:pt>
                <c:pt idx="2">
                  <c:v>Finansavimas </c:v>
                </c:pt>
                <c:pt idx="3">
                  <c:v>Biudžeto tvarkymo sistema</c:v>
                </c:pt>
              </c:strCache>
            </c:strRef>
          </c:cat>
          <c:val>
            <c:numRef>
              <c:f>'[Microsoft Office PowerPoint diagrama]Lapas1'!$D$2:$D$5</c:f>
              <c:numCache>
                <c:formatCode>General</c:formatCode>
                <c:ptCount val="4"/>
                <c:pt idx="0">
                  <c:v>5</c:v>
                </c:pt>
                <c:pt idx="1">
                  <c:v>3</c:v>
                </c:pt>
                <c:pt idx="2">
                  <c:v>4</c:v>
                </c:pt>
                <c:pt idx="3">
                  <c:v>3</c:v>
                </c:pt>
              </c:numCache>
            </c:numRef>
          </c:val>
        </c:ser>
        <c:ser>
          <c:idx val="3"/>
          <c:order val="3"/>
          <c:tx>
            <c:strRef>
              <c:f>'[Microsoft Office PowerPoint diagrama]Lapas1'!$E$1</c:f>
              <c:strCache>
                <c:ptCount val="1"/>
                <c:pt idx="0">
                  <c:v>1 lygis </c:v>
                </c:pt>
              </c:strCache>
            </c:strRef>
          </c:tx>
          <c:dLbls>
            <c:showVal val="1"/>
          </c:dLbls>
          <c:cat>
            <c:strRef>
              <c:f>'[Microsoft Office PowerPoint diagrama]Lapas1'!$A$2:$A$5</c:f>
              <c:strCache>
                <c:ptCount val="4"/>
                <c:pt idx="0">
                  <c:v>Veiklos erdvė ir jos būklė mokykloje</c:v>
                </c:pt>
                <c:pt idx="1">
                  <c:v>Ugdymą(-si) skatinanti aplinka</c:v>
                </c:pt>
                <c:pt idx="2">
                  <c:v>Finansavimas </c:v>
                </c:pt>
                <c:pt idx="3">
                  <c:v>Biudžeto tvarkymo sistema</c:v>
                </c:pt>
              </c:strCache>
            </c:strRef>
          </c:cat>
          <c:val>
            <c:numRef>
              <c:f>'[Microsoft Office PowerPoint diagrama]Lapas1'!$E$2:$E$5</c:f>
              <c:numCache>
                <c:formatCode>General</c:formatCode>
                <c:ptCount val="4"/>
                <c:pt idx="0">
                  <c:v>1</c:v>
                </c:pt>
                <c:pt idx="1">
                  <c:v>1</c:v>
                </c:pt>
                <c:pt idx="2">
                  <c:v>3</c:v>
                </c:pt>
                <c:pt idx="3">
                  <c:v>2</c:v>
                </c:pt>
              </c:numCache>
            </c:numRef>
          </c:val>
        </c:ser>
        <c:axId val="72336128"/>
        <c:axId val="72337664"/>
      </c:barChart>
      <c:catAx>
        <c:axId val="72336128"/>
        <c:scaling>
          <c:orientation val="minMax"/>
        </c:scaling>
        <c:axPos val="b"/>
        <c:tickLblPos val="nextTo"/>
        <c:crossAx val="72337664"/>
        <c:crosses val="autoZero"/>
        <c:auto val="1"/>
        <c:lblAlgn val="ctr"/>
        <c:lblOffset val="100"/>
      </c:catAx>
      <c:valAx>
        <c:axId val="72337664"/>
        <c:scaling>
          <c:orientation val="minMax"/>
        </c:scaling>
        <c:axPos val="l"/>
        <c:majorGridlines/>
        <c:numFmt formatCode="General" sourceLinked="1"/>
        <c:tickLblPos val="nextTo"/>
        <c:crossAx val="72336128"/>
        <c:crosses val="autoZero"/>
        <c:crossBetween val="between"/>
      </c:valAx>
    </c:plotArea>
    <c:legend>
      <c:legendPos val="r"/>
      <c:layout/>
    </c:legend>
    <c:plotVisOnly val="1"/>
  </c:chart>
  <c:txPr>
    <a:bodyPr/>
    <a:lstStyle/>
    <a:p>
      <a:pPr>
        <a:defRPr sz="1200" b="1"/>
      </a:pPr>
      <a:endParaRPr lang="lt-LT"/>
    </a:p>
  </c:txPr>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sz="1200" b="1"/>
                </a:pPr>
                <a:endParaRPr lang="lt-LT"/>
              </a:p>
            </c:txPr>
            <c:showVal val="1"/>
          </c:dLbls>
          <c:cat>
            <c:strRef>
              <c:f>'[Microsoft Office PowerPoint diagrama]Lapas1'!$A$2:$A$4</c:f>
              <c:strCache>
                <c:ptCount val="3"/>
                <c:pt idx="0">
                  <c:v>Mokytojų ir kito personalo dalyvavimas vidaus audite</c:v>
                </c:pt>
                <c:pt idx="1">
                  <c:v>Vadovo dalyvavimas vidaus audite</c:v>
                </c:pt>
                <c:pt idx="2">
                  <c:v>Vidaus audito rezultatų panaudojimas</c:v>
                </c:pt>
              </c:strCache>
            </c:strRef>
          </c:cat>
          <c:val>
            <c:numRef>
              <c:f>'[Microsoft Office PowerPoint diagrama]Lapas1'!$B$2:$B$4</c:f>
              <c:numCache>
                <c:formatCode>General</c:formatCode>
                <c:ptCount val="3"/>
                <c:pt idx="0">
                  <c:v>28</c:v>
                </c:pt>
                <c:pt idx="1">
                  <c:v>49</c:v>
                </c:pt>
                <c:pt idx="2">
                  <c:v>33</c:v>
                </c:pt>
              </c:numCache>
            </c:numRef>
          </c:val>
        </c:ser>
        <c:ser>
          <c:idx val="1"/>
          <c:order val="1"/>
          <c:tx>
            <c:strRef>
              <c:f>'[Microsoft Office PowerPoint diagrama]Lapas1'!$C$1</c:f>
              <c:strCache>
                <c:ptCount val="1"/>
                <c:pt idx="0">
                  <c:v>3 lygis</c:v>
                </c:pt>
              </c:strCache>
            </c:strRef>
          </c:tx>
          <c:dLbls>
            <c:txPr>
              <a:bodyPr/>
              <a:lstStyle/>
              <a:p>
                <a:pPr>
                  <a:defRPr sz="1200" b="1"/>
                </a:pPr>
                <a:endParaRPr lang="lt-LT"/>
              </a:p>
            </c:txPr>
            <c:showVal val="1"/>
          </c:dLbls>
          <c:cat>
            <c:strRef>
              <c:f>'[Microsoft Office PowerPoint diagrama]Lapas1'!$A$2:$A$4</c:f>
              <c:strCache>
                <c:ptCount val="3"/>
                <c:pt idx="0">
                  <c:v>Mokytojų ir kito personalo dalyvavimas vidaus audite</c:v>
                </c:pt>
                <c:pt idx="1">
                  <c:v>Vadovo dalyvavimas vidaus audite</c:v>
                </c:pt>
                <c:pt idx="2">
                  <c:v>Vidaus audito rezultatų panaudojimas</c:v>
                </c:pt>
              </c:strCache>
            </c:strRef>
          </c:cat>
          <c:val>
            <c:numRef>
              <c:f>'[Microsoft Office PowerPoint diagrama]Lapas1'!$C$2:$C$4</c:f>
              <c:numCache>
                <c:formatCode>General</c:formatCode>
                <c:ptCount val="3"/>
                <c:pt idx="0">
                  <c:v>25</c:v>
                </c:pt>
                <c:pt idx="1">
                  <c:v>8</c:v>
                </c:pt>
                <c:pt idx="2">
                  <c:v>20</c:v>
                </c:pt>
              </c:numCache>
            </c:numRef>
          </c:val>
        </c:ser>
        <c:ser>
          <c:idx val="2"/>
          <c:order val="2"/>
          <c:tx>
            <c:strRef>
              <c:f>'[Microsoft Office PowerPoint diagrama]Lapas1'!$D$1</c:f>
              <c:strCache>
                <c:ptCount val="1"/>
                <c:pt idx="0">
                  <c:v>2 lygis</c:v>
                </c:pt>
              </c:strCache>
            </c:strRef>
          </c:tx>
          <c:dLbls>
            <c:txPr>
              <a:bodyPr/>
              <a:lstStyle/>
              <a:p>
                <a:pPr>
                  <a:defRPr sz="1200" b="1"/>
                </a:pPr>
                <a:endParaRPr lang="lt-LT"/>
              </a:p>
            </c:txPr>
            <c:showVal val="1"/>
          </c:dLbls>
          <c:cat>
            <c:strRef>
              <c:f>'[Microsoft Office PowerPoint diagrama]Lapas1'!$A$2:$A$4</c:f>
              <c:strCache>
                <c:ptCount val="3"/>
                <c:pt idx="0">
                  <c:v>Mokytojų ir kito personalo dalyvavimas vidaus audite</c:v>
                </c:pt>
                <c:pt idx="1">
                  <c:v>Vadovo dalyvavimas vidaus audite</c:v>
                </c:pt>
                <c:pt idx="2">
                  <c:v>Vidaus audito rezultatų panaudojimas</c:v>
                </c:pt>
              </c:strCache>
            </c:strRef>
          </c:cat>
          <c:val>
            <c:numRef>
              <c:f>'[Microsoft Office PowerPoint diagrama]Lapas1'!$D$2:$D$4</c:f>
              <c:numCache>
                <c:formatCode>General</c:formatCode>
                <c:ptCount val="3"/>
                <c:pt idx="0">
                  <c:v>4</c:v>
                </c:pt>
                <c:pt idx="1">
                  <c:v>0</c:v>
                </c:pt>
                <c:pt idx="2">
                  <c:v>4</c:v>
                </c:pt>
              </c:numCache>
            </c:numRef>
          </c:val>
        </c:ser>
        <c:ser>
          <c:idx val="3"/>
          <c:order val="3"/>
          <c:tx>
            <c:strRef>
              <c:f>'[Microsoft Office PowerPoint diagrama]Lapas1'!$E$1</c:f>
              <c:strCache>
                <c:ptCount val="1"/>
                <c:pt idx="0">
                  <c:v>1 lygis</c:v>
                </c:pt>
              </c:strCache>
            </c:strRef>
          </c:tx>
          <c:dLbls>
            <c:txPr>
              <a:bodyPr/>
              <a:lstStyle/>
              <a:p>
                <a:pPr>
                  <a:defRPr sz="1200" b="1"/>
                </a:pPr>
                <a:endParaRPr lang="lt-LT"/>
              </a:p>
            </c:txPr>
            <c:showVal val="1"/>
          </c:dLbls>
          <c:cat>
            <c:strRef>
              <c:f>'[Microsoft Office PowerPoint diagrama]Lapas1'!$A$2:$A$4</c:f>
              <c:strCache>
                <c:ptCount val="3"/>
                <c:pt idx="0">
                  <c:v>Mokytojų ir kito personalo dalyvavimas vidaus audite</c:v>
                </c:pt>
                <c:pt idx="1">
                  <c:v>Vadovo dalyvavimas vidaus audite</c:v>
                </c:pt>
                <c:pt idx="2">
                  <c:v>Vidaus audito rezultatų panaudojimas</c:v>
                </c:pt>
              </c:strCache>
            </c:strRef>
          </c:cat>
          <c:val>
            <c:numRef>
              <c:f>'[Microsoft Office PowerPoint diagrama]Lapas1'!$E$2:$E$4</c:f>
              <c:numCache>
                <c:formatCode>General</c:formatCode>
                <c:ptCount val="3"/>
                <c:pt idx="0">
                  <c:v>0</c:v>
                </c:pt>
                <c:pt idx="1">
                  <c:v>0</c:v>
                </c:pt>
                <c:pt idx="2">
                  <c:v>0</c:v>
                </c:pt>
              </c:numCache>
            </c:numRef>
          </c:val>
        </c:ser>
        <c:axId val="72406912"/>
        <c:axId val="72408448"/>
      </c:barChart>
      <c:catAx>
        <c:axId val="72406912"/>
        <c:scaling>
          <c:orientation val="minMax"/>
        </c:scaling>
        <c:axPos val="b"/>
        <c:tickLblPos val="nextTo"/>
        <c:txPr>
          <a:bodyPr/>
          <a:lstStyle/>
          <a:p>
            <a:pPr>
              <a:defRPr sz="1200" b="1"/>
            </a:pPr>
            <a:endParaRPr lang="lt-LT"/>
          </a:p>
        </c:txPr>
        <c:crossAx val="72408448"/>
        <c:crosses val="autoZero"/>
        <c:auto val="1"/>
        <c:lblAlgn val="ctr"/>
        <c:lblOffset val="100"/>
      </c:catAx>
      <c:valAx>
        <c:axId val="72408448"/>
        <c:scaling>
          <c:orientation val="minMax"/>
        </c:scaling>
        <c:axPos val="l"/>
        <c:minorGridlines/>
        <c:numFmt formatCode="General" sourceLinked="1"/>
        <c:tickLblPos val="nextTo"/>
        <c:txPr>
          <a:bodyPr/>
          <a:lstStyle/>
          <a:p>
            <a:pPr>
              <a:defRPr sz="1200" b="1"/>
            </a:pPr>
            <a:endParaRPr lang="lt-LT"/>
          </a:p>
        </c:txPr>
        <c:crossAx val="72406912"/>
        <c:crosses val="autoZero"/>
        <c:crossBetween val="between"/>
      </c:valAx>
    </c:plotArea>
    <c:legend>
      <c:legendPos val="r"/>
      <c:layout/>
      <c:txPr>
        <a:bodyPr/>
        <a:lstStyle/>
        <a:p>
          <a:pPr>
            <a:defRPr sz="1200" b="1"/>
          </a:pPr>
          <a:endParaRPr lang="lt-LT"/>
        </a:p>
      </c:txPr>
    </c:legend>
    <c:plotVisOnly val="1"/>
  </c:chart>
  <c:externalData r:id="rId1"/>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sz="1200" b="1"/>
                </a:pPr>
                <a:endParaRPr lang="lt-LT"/>
              </a:p>
            </c:txPr>
            <c:showVal val="1"/>
          </c:dLbls>
          <c:cat>
            <c:strRef>
              <c:f>'[Microsoft Office PowerPoint diagrama]Lapas1'!$A$2:$A$4</c:f>
              <c:strCache>
                <c:ptCount val="3"/>
                <c:pt idx="0">
                  <c:v>Strateginio plano ir metinės veiklos programos struktūra ir turinys </c:v>
                </c:pt>
                <c:pt idx="1">
                  <c:v>Uždavinių įgyvendinimas</c:v>
                </c:pt>
                <c:pt idx="2">
                  <c:v>Strateginio plano ir metinės veiklos programos veiksmingumas</c:v>
                </c:pt>
              </c:strCache>
            </c:strRef>
          </c:cat>
          <c:val>
            <c:numRef>
              <c:f>'[Microsoft Office PowerPoint diagrama]Lapas1'!$B$2:$B$4</c:f>
              <c:numCache>
                <c:formatCode>General</c:formatCode>
                <c:ptCount val="3"/>
                <c:pt idx="0">
                  <c:v>41</c:v>
                </c:pt>
                <c:pt idx="1">
                  <c:v>35</c:v>
                </c:pt>
                <c:pt idx="2">
                  <c:v>36</c:v>
                </c:pt>
              </c:numCache>
            </c:numRef>
          </c:val>
        </c:ser>
        <c:ser>
          <c:idx val="1"/>
          <c:order val="1"/>
          <c:tx>
            <c:strRef>
              <c:f>'[Microsoft Office PowerPoint diagrama]Lapas1'!$C$1</c:f>
              <c:strCache>
                <c:ptCount val="1"/>
                <c:pt idx="0">
                  <c:v>3 lygis</c:v>
                </c:pt>
              </c:strCache>
            </c:strRef>
          </c:tx>
          <c:dLbls>
            <c:txPr>
              <a:bodyPr/>
              <a:lstStyle/>
              <a:p>
                <a:pPr>
                  <a:defRPr sz="1200" b="1"/>
                </a:pPr>
                <a:endParaRPr lang="lt-LT"/>
              </a:p>
            </c:txPr>
            <c:showVal val="1"/>
          </c:dLbls>
          <c:cat>
            <c:strRef>
              <c:f>'[Microsoft Office PowerPoint diagrama]Lapas1'!$A$2:$A$4</c:f>
              <c:strCache>
                <c:ptCount val="3"/>
                <c:pt idx="0">
                  <c:v>Strateginio plano ir metinės veiklos programos struktūra ir turinys </c:v>
                </c:pt>
                <c:pt idx="1">
                  <c:v>Uždavinių įgyvendinimas</c:v>
                </c:pt>
                <c:pt idx="2">
                  <c:v>Strateginio plano ir metinės veiklos programos veiksmingumas</c:v>
                </c:pt>
              </c:strCache>
            </c:strRef>
          </c:cat>
          <c:val>
            <c:numRef>
              <c:f>'[Microsoft Office PowerPoint diagrama]Lapas1'!$C$2:$C$4</c:f>
              <c:numCache>
                <c:formatCode>General</c:formatCode>
                <c:ptCount val="3"/>
                <c:pt idx="0">
                  <c:v>16</c:v>
                </c:pt>
                <c:pt idx="1">
                  <c:v>21</c:v>
                </c:pt>
                <c:pt idx="2">
                  <c:v>21</c:v>
                </c:pt>
              </c:numCache>
            </c:numRef>
          </c:val>
        </c:ser>
        <c:ser>
          <c:idx val="2"/>
          <c:order val="2"/>
          <c:tx>
            <c:strRef>
              <c:f>'[Microsoft Office PowerPoint diagrama]Lapas1'!$D$1</c:f>
              <c:strCache>
                <c:ptCount val="1"/>
                <c:pt idx="0">
                  <c:v>2 lygis</c:v>
                </c:pt>
              </c:strCache>
            </c:strRef>
          </c:tx>
          <c:dLbls>
            <c:txPr>
              <a:bodyPr/>
              <a:lstStyle/>
              <a:p>
                <a:pPr>
                  <a:defRPr sz="1200" b="1"/>
                </a:pPr>
                <a:endParaRPr lang="lt-LT"/>
              </a:p>
            </c:txPr>
            <c:showVal val="1"/>
          </c:dLbls>
          <c:cat>
            <c:strRef>
              <c:f>'[Microsoft Office PowerPoint diagrama]Lapas1'!$A$2:$A$4</c:f>
              <c:strCache>
                <c:ptCount val="3"/>
                <c:pt idx="0">
                  <c:v>Strateginio plano ir metinės veiklos programos struktūra ir turinys </c:v>
                </c:pt>
                <c:pt idx="1">
                  <c:v>Uždavinių įgyvendinimas</c:v>
                </c:pt>
                <c:pt idx="2">
                  <c:v>Strateginio plano ir metinės veiklos programos veiksmingumas</c:v>
                </c:pt>
              </c:strCache>
            </c:strRef>
          </c:cat>
          <c:val>
            <c:numRef>
              <c:f>'[Microsoft Office PowerPoint diagrama]Lapas1'!$D$2:$D$4</c:f>
              <c:numCache>
                <c:formatCode>General</c:formatCode>
                <c:ptCount val="3"/>
                <c:pt idx="0">
                  <c:v>0</c:v>
                </c:pt>
                <c:pt idx="1">
                  <c:v>1</c:v>
                </c:pt>
                <c:pt idx="2">
                  <c:v>0</c:v>
                </c:pt>
              </c:numCache>
            </c:numRef>
          </c:val>
        </c:ser>
        <c:ser>
          <c:idx val="3"/>
          <c:order val="3"/>
          <c:tx>
            <c:strRef>
              <c:f>'[Microsoft Office PowerPoint diagrama]Lapas1'!$E$1</c:f>
              <c:strCache>
                <c:ptCount val="1"/>
                <c:pt idx="0">
                  <c:v>1 lygis</c:v>
                </c:pt>
              </c:strCache>
            </c:strRef>
          </c:tx>
          <c:dLbls>
            <c:txPr>
              <a:bodyPr/>
              <a:lstStyle/>
              <a:p>
                <a:pPr>
                  <a:defRPr sz="1200" b="1"/>
                </a:pPr>
                <a:endParaRPr lang="lt-LT"/>
              </a:p>
            </c:txPr>
            <c:showVal val="1"/>
          </c:dLbls>
          <c:cat>
            <c:strRef>
              <c:f>'[Microsoft Office PowerPoint diagrama]Lapas1'!$A$2:$A$4</c:f>
              <c:strCache>
                <c:ptCount val="3"/>
                <c:pt idx="0">
                  <c:v>Strateginio plano ir metinės veiklos programos struktūra ir turinys </c:v>
                </c:pt>
                <c:pt idx="1">
                  <c:v>Uždavinių įgyvendinimas</c:v>
                </c:pt>
                <c:pt idx="2">
                  <c:v>Strateginio plano ir metinės veiklos programos veiksmingumas</c:v>
                </c:pt>
              </c:strCache>
            </c:strRef>
          </c:cat>
          <c:val>
            <c:numRef>
              <c:f>'[Microsoft Office PowerPoint diagrama]Lapas1'!$E$2:$E$4</c:f>
              <c:numCache>
                <c:formatCode>General</c:formatCode>
                <c:ptCount val="3"/>
                <c:pt idx="0">
                  <c:v>0</c:v>
                </c:pt>
                <c:pt idx="1">
                  <c:v>0</c:v>
                </c:pt>
                <c:pt idx="2">
                  <c:v>0</c:v>
                </c:pt>
              </c:numCache>
            </c:numRef>
          </c:val>
        </c:ser>
        <c:axId val="73562752"/>
        <c:axId val="73589120"/>
      </c:barChart>
      <c:catAx>
        <c:axId val="73562752"/>
        <c:scaling>
          <c:orientation val="minMax"/>
        </c:scaling>
        <c:axPos val="b"/>
        <c:tickLblPos val="nextTo"/>
        <c:txPr>
          <a:bodyPr/>
          <a:lstStyle/>
          <a:p>
            <a:pPr>
              <a:defRPr sz="1200" b="1"/>
            </a:pPr>
            <a:endParaRPr lang="lt-LT"/>
          </a:p>
        </c:txPr>
        <c:crossAx val="73589120"/>
        <c:crosses val="autoZero"/>
        <c:auto val="1"/>
        <c:lblAlgn val="ctr"/>
        <c:lblOffset val="100"/>
      </c:catAx>
      <c:valAx>
        <c:axId val="73589120"/>
        <c:scaling>
          <c:orientation val="minMax"/>
        </c:scaling>
        <c:axPos val="l"/>
        <c:minorGridlines/>
        <c:numFmt formatCode="General" sourceLinked="1"/>
        <c:tickLblPos val="nextTo"/>
        <c:txPr>
          <a:bodyPr/>
          <a:lstStyle/>
          <a:p>
            <a:pPr>
              <a:defRPr sz="1200" b="1"/>
            </a:pPr>
            <a:endParaRPr lang="lt-LT"/>
          </a:p>
        </c:txPr>
        <c:crossAx val="73562752"/>
        <c:crosses val="autoZero"/>
        <c:crossBetween val="between"/>
      </c:valAx>
    </c:plotArea>
    <c:legend>
      <c:legendPos val="r"/>
      <c:layout/>
      <c:txPr>
        <a:bodyPr/>
        <a:lstStyle/>
        <a:p>
          <a:pPr>
            <a:defRPr sz="1200" b="1"/>
          </a:pPr>
          <a:endParaRPr lang="lt-LT"/>
        </a:p>
      </c:txPr>
    </c:legend>
    <c:plotVisOnly val="1"/>
  </c:chart>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sz="1200" b="1"/>
                </a:pPr>
                <a:endParaRPr lang="lt-LT"/>
              </a:p>
            </c:txPr>
            <c:showVal val="1"/>
          </c:dLbls>
          <c:cat>
            <c:strRef>
              <c:f>'[Microsoft Office PowerPoint diagrama]Lapas1'!$A$2:$A$4</c:f>
              <c:strCache>
                <c:ptCount val="3"/>
                <c:pt idx="0">
                  <c:v>Vadovo profesinė kompetencija </c:v>
                </c:pt>
                <c:pt idx="1">
                  <c:v>Mokyklos atstovavimas ir reprezentavimas</c:v>
                </c:pt>
                <c:pt idx="2">
                  <c:v>Santykiai su personalu, komandų telkimas</c:v>
                </c:pt>
              </c:strCache>
            </c:strRef>
          </c:cat>
          <c:val>
            <c:numRef>
              <c:f>'[Microsoft Office PowerPoint diagrama]Lapas1'!$B$2:$B$4</c:f>
              <c:numCache>
                <c:formatCode>General</c:formatCode>
                <c:ptCount val="3"/>
                <c:pt idx="0">
                  <c:v>49</c:v>
                </c:pt>
                <c:pt idx="1">
                  <c:v>43</c:v>
                </c:pt>
                <c:pt idx="2">
                  <c:v>26</c:v>
                </c:pt>
              </c:numCache>
            </c:numRef>
          </c:val>
        </c:ser>
        <c:ser>
          <c:idx val="1"/>
          <c:order val="1"/>
          <c:tx>
            <c:strRef>
              <c:f>'[Microsoft Office PowerPoint diagrama]Lapas1'!$C$1</c:f>
              <c:strCache>
                <c:ptCount val="1"/>
                <c:pt idx="0">
                  <c:v>3 lygis</c:v>
                </c:pt>
              </c:strCache>
            </c:strRef>
          </c:tx>
          <c:dLbls>
            <c:txPr>
              <a:bodyPr/>
              <a:lstStyle/>
              <a:p>
                <a:pPr>
                  <a:defRPr sz="1200" b="1"/>
                </a:pPr>
                <a:endParaRPr lang="lt-LT"/>
              </a:p>
            </c:txPr>
            <c:showVal val="1"/>
          </c:dLbls>
          <c:cat>
            <c:strRef>
              <c:f>'[Microsoft Office PowerPoint diagrama]Lapas1'!$A$2:$A$4</c:f>
              <c:strCache>
                <c:ptCount val="3"/>
                <c:pt idx="0">
                  <c:v>Vadovo profesinė kompetencija </c:v>
                </c:pt>
                <c:pt idx="1">
                  <c:v>Mokyklos atstovavimas ir reprezentavimas</c:v>
                </c:pt>
                <c:pt idx="2">
                  <c:v>Santykiai su personalu, komandų telkimas</c:v>
                </c:pt>
              </c:strCache>
            </c:strRef>
          </c:cat>
          <c:val>
            <c:numRef>
              <c:f>'[Microsoft Office PowerPoint diagrama]Lapas1'!$C$2:$C$4</c:f>
              <c:numCache>
                <c:formatCode>General</c:formatCode>
                <c:ptCount val="3"/>
                <c:pt idx="0">
                  <c:v>6</c:v>
                </c:pt>
                <c:pt idx="1">
                  <c:v>14</c:v>
                </c:pt>
                <c:pt idx="2">
                  <c:v>24</c:v>
                </c:pt>
              </c:numCache>
            </c:numRef>
          </c:val>
        </c:ser>
        <c:ser>
          <c:idx val="2"/>
          <c:order val="2"/>
          <c:tx>
            <c:strRef>
              <c:f>'[Microsoft Office PowerPoint diagrama]Lapas1'!$D$1</c:f>
              <c:strCache>
                <c:ptCount val="1"/>
                <c:pt idx="0">
                  <c:v>2 lygis</c:v>
                </c:pt>
              </c:strCache>
            </c:strRef>
          </c:tx>
          <c:dLbls>
            <c:txPr>
              <a:bodyPr/>
              <a:lstStyle/>
              <a:p>
                <a:pPr>
                  <a:defRPr sz="1200" b="1"/>
                </a:pPr>
                <a:endParaRPr lang="lt-LT"/>
              </a:p>
            </c:txPr>
            <c:showVal val="1"/>
          </c:dLbls>
          <c:cat>
            <c:strRef>
              <c:f>'[Microsoft Office PowerPoint diagrama]Lapas1'!$A$2:$A$4</c:f>
              <c:strCache>
                <c:ptCount val="3"/>
                <c:pt idx="0">
                  <c:v>Vadovo profesinė kompetencija </c:v>
                </c:pt>
                <c:pt idx="1">
                  <c:v>Mokyklos atstovavimas ir reprezentavimas</c:v>
                </c:pt>
                <c:pt idx="2">
                  <c:v>Santykiai su personalu, komandų telkimas</c:v>
                </c:pt>
              </c:strCache>
            </c:strRef>
          </c:cat>
          <c:val>
            <c:numRef>
              <c:f>'[Microsoft Office PowerPoint diagrama]Lapas1'!$D$2:$D$4</c:f>
              <c:numCache>
                <c:formatCode>General</c:formatCode>
                <c:ptCount val="3"/>
                <c:pt idx="0">
                  <c:v>1</c:v>
                </c:pt>
                <c:pt idx="1">
                  <c:v>0</c:v>
                </c:pt>
                <c:pt idx="2">
                  <c:v>6</c:v>
                </c:pt>
              </c:numCache>
            </c:numRef>
          </c:val>
        </c:ser>
        <c:ser>
          <c:idx val="3"/>
          <c:order val="3"/>
          <c:tx>
            <c:strRef>
              <c:f>'[Microsoft Office PowerPoint diagrama]Lapas1'!$E$1</c:f>
              <c:strCache>
                <c:ptCount val="1"/>
                <c:pt idx="0">
                  <c:v>1 lygis</c:v>
                </c:pt>
              </c:strCache>
            </c:strRef>
          </c:tx>
          <c:dLbls>
            <c:txPr>
              <a:bodyPr/>
              <a:lstStyle/>
              <a:p>
                <a:pPr>
                  <a:defRPr sz="1200" b="1"/>
                </a:pPr>
                <a:endParaRPr lang="lt-LT"/>
              </a:p>
            </c:txPr>
            <c:showVal val="1"/>
          </c:dLbls>
          <c:cat>
            <c:strRef>
              <c:f>'[Microsoft Office PowerPoint diagrama]Lapas1'!$A$2:$A$4</c:f>
              <c:strCache>
                <c:ptCount val="3"/>
                <c:pt idx="0">
                  <c:v>Vadovo profesinė kompetencija </c:v>
                </c:pt>
                <c:pt idx="1">
                  <c:v>Mokyklos atstovavimas ir reprezentavimas</c:v>
                </c:pt>
                <c:pt idx="2">
                  <c:v>Santykiai su personalu, komandų telkimas</c:v>
                </c:pt>
              </c:strCache>
            </c:strRef>
          </c:cat>
          <c:val>
            <c:numRef>
              <c:f>'[Microsoft Office PowerPoint diagrama]Lapas1'!$E$2:$E$4</c:f>
              <c:numCache>
                <c:formatCode>General</c:formatCode>
                <c:ptCount val="3"/>
                <c:pt idx="0">
                  <c:v>1</c:v>
                </c:pt>
                <c:pt idx="1">
                  <c:v>0</c:v>
                </c:pt>
                <c:pt idx="2">
                  <c:v>1</c:v>
                </c:pt>
              </c:numCache>
            </c:numRef>
          </c:val>
        </c:ser>
        <c:axId val="72265728"/>
        <c:axId val="72267264"/>
      </c:barChart>
      <c:catAx>
        <c:axId val="72265728"/>
        <c:scaling>
          <c:orientation val="minMax"/>
        </c:scaling>
        <c:axPos val="b"/>
        <c:tickLblPos val="nextTo"/>
        <c:txPr>
          <a:bodyPr/>
          <a:lstStyle/>
          <a:p>
            <a:pPr>
              <a:defRPr sz="1200" b="1"/>
            </a:pPr>
            <a:endParaRPr lang="lt-LT"/>
          </a:p>
        </c:txPr>
        <c:crossAx val="72267264"/>
        <c:crosses val="autoZero"/>
        <c:auto val="1"/>
        <c:lblAlgn val="ctr"/>
        <c:lblOffset val="100"/>
      </c:catAx>
      <c:valAx>
        <c:axId val="72267264"/>
        <c:scaling>
          <c:orientation val="minMax"/>
        </c:scaling>
        <c:axPos val="l"/>
        <c:minorGridlines/>
        <c:numFmt formatCode="General" sourceLinked="1"/>
        <c:tickLblPos val="nextTo"/>
        <c:txPr>
          <a:bodyPr/>
          <a:lstStyle/>
          <a:p>
            <a:pPr>
              <a:defRPr sz="1200" b="1"/>
            </a:pPr>
            <a:endParaRPr lang="lt-LT"/>
          </a:p>
        </c:txPr>
        <c:crossAx val="72265728"/>
        <c:crosses val="autoZero"/>
        <c:crossBetween val="between"/>
      </c:valAx>
    </c:plotArea>
    <c:legend>
      <c:legendPos val="r"/>
      <c:layout/>
      <c:txPr>
        <a:bodyPr/>
        <a:lstStyle/>
        <a:p>
          <a:pPr>
            <a:defRPr sz="1200" b="1"/>
          </a:pPr>
          <a:endParaRPr lang="lt-LT"/>
        </a:p>
      </c:txPr>
    </c:legend>
    <c:plotVisOnly val="1"/>
  </c:chart>
  <c:externalData r:id="rId1"/>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sz="1200" b="1"/>
                </a:pPr>
                <a:endParaRPr lang="lt-LT"/>
              </a:p>
            </c:txPr>
            <c:showVal val="1"/>
          </c:dLbls>
          <c:cat>
            <c:strRef>
              <c:f>'[Microsoft Office PowerPoint diagrama]Lapas1'!$A$2:$A$4</c:f>
              <c:strCache>
                <c:ptCount val="3"/>
                <c:pt idx="0">
                  <c:v>Mokyklos savivaldos institucijų kūrimas</c:v>
                </c:pt>
                <c:pt idx="1">
                  <c:v>Mokyklos savivaldos veiklumas</c:v>
                </c:pt>
                <c:pt idx="2">
                  <c:v>Savivaldos ir mokyklos administracijos sprendimų ir veiksmų dermė</c:v>
                </c:pt>
              </c:strCache>
            </c:strRef>
          </c:cat>
          <c:val>
            <c:numRef>
              <c:f>'[Microsoft Office PowerPoint diagrama]Lapas1'!$B$2:$B$4</c:f>
              <c:numCache>
                <c:formatCode>General</c:formatCode>
                <c:ptCount val="3"/>
                <c:pt idx="0">
                  <c:v>32</c:v>
                </c:pt>
                <c:pt idx="1">
                  <c:v>22</c:v>
                </c:pt>
                <c:pt idx="2">
                  <c:v>26</c:v>
                </c:pt>
              </c:numCache>
            </c:numRef>
          </c:val>
        </c:ser>
        <c:ser>
          <c:idx val="1"/>
          <c:order val="1"/>
          <c:tx>
            <c:strRef>
              <c:f>'[Microsoft Office PowerPoint diagrama]Lapas1'!$C$1</c:f>
              <c:strCache>
                <c:ptCount val="1"/>
                <c:pt idx="0">
                  <c:v>3 lygis</c:v>
                </c:pt>
              </c:strCache>
            </c:strRef>
          </c:tx>
          <c:dLbls>
            <c:txPr>
              <a:bodyPr/>
              <a:lstStyle/>
              <a:p>
                <a:pPr>
                  <a:defRPr sz="1200" b="1"/>
                </a:pPr>
                <a:endParaRPr lang="lt-LT"/>
              </a:p>
            </c:txPr>
            <c:showVal val="1"/>
          </c:dLbls>
          <c:cat>
            <c:strRef>
              <c:f>'[Microsoft Office PowerPoint diagrama]Lapas1'!$A$2:$A$4</c:f>
              <c:strCache>
                <c:ptCount val="3"/>
                <c:pt idx="0">
                  <c:v>Mokyklos savivaldos institucijų kūrimas</c:v>
                </c:pt>
                <c:pt idx="1">
                  <c:v>Mokyklos savivaldos veiklumas</c:v>
                </c:pt>
                <c:pt idx="2">
                  <c:v>Savivaldos ir mokyklos administracijos sprendimų ir veiksmų dermė</c:v>
                </c:pt>
              </c:strCache>
            </c:strRef>
          </c:cat>
          <c:val>
            <c:numRef>
              <c:f>'[Microsoft Office PowerPoint diagrama]Lapas1'!$C$2:$C$4</c:f>
              <c:numCache>
                <c:formatCode>General</c:formatCode>
                <c:ptCount val="3"/>
                <c:pt idx="0">
                  <c:v>22</c:v>
                </c:pt>
                <c:pt idx="1">
                  <c:v>29</c:v>
                </c:pt>
                <c:pt idx="2">
                  <c:v>24</c:v>
                </c:pt>
              </c:numCache>
            </c:numRef>
          </c:val>
        </c:ser>
        <c:ser>
          <c:idx val="2"/>
          <c:order val="2"/>
          <c:tx>
            <c:strRef>
              <c:f>'[Microsoft Office PowerPoint diagrama]Lapas1'!$D$1</c:f>
              <c:strCache>
                <c:ptCount val="1"/>
                <c:pt idx="0">
                  <c:v>2 lygis</c:v>
                </c:pt>
              </c:strCache>
            </c:strRef>
          </c:tx>
          <c:dLbls>
            <c:txPr>
              <a:bodyPr/>
              <a:lstStyle/>
              <a:p>
                <a:pPr>
                  <a:defRPr sz="1200" b="1"/>
                </a:pPr>
                <a:endParaRPr lang="lt-LT"/>
              </a:p>
            </c:txPr>
            <c:showVal val="1"/>
          </c:dLbls>
          <c:cat>
            <c:strRef>
              <c:f>'[Microsoft Office PowerPoint diagrama]Lapas1'!$A$2:$A$4</c:f>
              <c:strCache>
                <c:ptCount val="3"/>
                <c:pt idx="0">
                  <c:v>Mokyklos savivaldos institucijų kūrimas</c:v>
                </c:pt>
                <c:pt idx="1">
                  <c:v>Mokyklos savivaldos veiklumas</c:v>
                </c:pt>
                <c:pt idx="2">
                  <c:v>Savivaldos ir mokyklos administracijos sprendimų ir veiksmų dermė</c:v>
                </c:pt>
              </c:strCache>
            </c:strRef>
          </c:cat>
          <c:val>
            <c:numRef>
              <c:f>'[Microsoft Office PowerPoint diagrama]Lapas1'!$D$2:$D$4</c:f>
              <c:numCache>
                <c:formatCode>General</c:formatCode>
                <c:ptCount val="3"/>
                <c:pt idx="0">
                  <c:v>3</c:v>
                </c:pt>
                <c:pt idx="1">
                  <c:v>6</c:v>
                </c:pt>
                <c:pt idx="2">
                  <c:v>7</c:v>
                </c:pt>
              </c:numCache>
            </c:numRef>
          </c:val>
        </c:ser>
        <c:ser>
          <c:idx val="3"/>
          <c:order val="3"/>
          <c:tx>
            <c:strRef>
              <c:f>'[Microsoft Office PowerPoint diagrama]Lapas1'!$E$1</c:f>
              <c:strCache>
                <c:ptCount val="1"/>
                <c:pt idx="0">
                  <c:v>1 lygis</c:v>
                </c:pt>
              </c:strCache>
            </c:strRef>
          </c:tx>
          <c:dLbls>
            <c:txPr>
              <a:bodyPr/>
              <a:lstStyle/>
              <a:p>
                <a:pPr>
                  <a:defRPr sz="1200" b="1"/>
                </a:pPr>
                <a:endParaRPr lang="lt-LT"/>
              </a:p>
            </c:txPr>
            <c:showVal val="1"/>
          </c:dLbls>
          <c:cat>
            <c:strRef>
              <c:f>'[Microsoft Office PowerPoint diagrama]Lapas1'!$A$2:$A$4</c:f>
              <c:strCache>
                <c:ptCount val="3"/>
                <c:pt idx="0">
                  <c:v>Mokyklos savivaldos institucijų kūrimas</c:v>
                </c:pt>
                <c:pt idx="1">
                  <c:v>Mokyklos savivaldos veiklumas</c:v>
                </c:pt>
                <c:pt idx="2">
                  <c:v>Savivaldos ir mokyklos administracijos sprendimų ir veiksmų dermė</c:v>
                </c:pt>
              </c:strCache>
            </c:strRef>
          </c:cat>
          <c:val>
            <c:numRef>
              <c:f>'[Microsoft Office PowerPoint diagrama]Lapas1'!$E$2:$E$4</c:f>
              <c:numCache>
                <c:formatCode>General</c:formatCode>
                <c:ptCount val="3"/>
                <c:pt idx="0">
                  <c:v>0</c:v>
                </c:pt>
                <c:pt idx="1">
                  <c:v>0</c:v>
                </c:pt>
                <c:pt idx="2">
                  <c:v>0</c:v>
                </c:pt>
              </c:numCache>
            </c:numRef>
          </c:val>
        </c:ser>
        <c:axId val="73692288"/>
        <c:axId val="73693824"/>
      </c:barChart>
      <c:catAx>
        <c:axId val="73692288"/>
        <c:scaling>
          <c:orientation val="minMax"/>
        </c:scaling>
        <c:axPos val="b"/>
        <c:tickLblPos val="nextTo"/>
        <c:txPr>
          <a:bodyPr/>
          <a:lstStyle/>
          <a:p>
            <a:pPr>
              <a:defRPr sz="1200" b="1"/>
            </a:pPr>
            <a:endParaRPr lang="lt-LT"/>
          </a:p>
        </c:txPr>
        <c:crossAx val="73693824"/>
        <c:crosses val="autoZero"/>
        <c:auto val="1"/>
        <c:lblAlgn val="ctr"/>
        <c:lblOffset val="100"/>
      </c:catAx>
      <c:valAx>
        <c:axId val="73693824"/>
        <c:scaling>
          <c:orientation val="minMax"/>
        </c:scaling>
        <c:axPos val="l"/>
        <c:minorGridlines/>
        <c:numFmt formatCode="General" sourceLinked="1"/>
        <c:tickLblPos val="nextTo"/>
        <c:txPr>
          <a:bodyPr/>
          <a:lstStyle/>
          <a:p>
            <a:pPr>
              <a:defRPr sz="1200" b="1"/>
            </a:pPr>
            <a:endParaRPr lang="lt-LT"/>
          </a:p>
        </c:txPr>
        <c:crossAx val="73692288"/>
        <c:crosses val="autoZero"/>
        <c:crossBetween val="between"/>
      </c:valAx>
    </c:plotArea>
    <c:legend>
      <c:legendPos val="r"/>
      <c:layout/>
      <c:txPr>
        <a:bodyPr/>
        <a:lstStyle/>
        <a:p>
          <a:pPr>
            <a:defRPr sz="1200" b="1"/>
          </a:pPr>
          <a:endParaRPr lang="lt-LT"/>
        </a:p>
      </c:txPr>
    </c:legend>
    <c:plotVisOnly val="1"/>
  </c:chart>
  <c:externalData r:id="rId1"/>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lt-LT"/>
  <c:chart>
    <c:plotArea>
      <c:layout>
        <c:manualLayout>
          <c:layoutTarget val="inner"/>
          <c:xMode val="edge"/>
          <c:yMode val="edge"/>
          <c:x val="7.6232798395101498E-2"/>
          <c:y val="3.3286283573592715E-2"/>
          <c:w val="0.80171274093500289"/>
          <c:h val="0.76935674734065806"/>
        </c:manualLayout>
      </c:layout>
      <c:barChart>
        <c:barDir val="col"/>
        <c:grouping val="clustered"/>
        <c:ser>
          <c:idx val="0"/>
          <c:order val="0"/>
          <c:tx>
            <c:strRef>
              <c:f>'[Microsoft Office PowerPoint diagrama]Lapas1'!$B$1</c:f>
              <c:strCache>
                <c:ptCount val="1"/>
                <c:pt idx="0">
                  <c:v>4 lygis</c:v>
                </c:pt>
              </c:strCache>
            </c:strRef>
          </c:tx>
          <c:dLbls>
            <c:dLbl>
              <c:idx val="1"/>
              <c:layout>
                <c:manualLayout>
                  <c:x val="3.0408502313021605E-3"/>
                  <c:y val="5.4156974202943919E-3"/>
                </c:manualLayout>
              </c:layout>
              <c:showVal val="1"/>
            </c:dLbl>
            <c:dLbl>
              <c:idx val="2"/>
              <c:layout>
                <c:manualLayout>
                  <c:x val="-7.6021255782553745E-3"/>
                  <c:y val="1.0831394840588733E-2"/>
                </c:manualLayout>
              </c:layout>
              <c:showVal val="1"/>
            </c:dLbl>
            <c:dLbl>
              <c:idx val="3"/>
              <c:layout>
                <c:manualLayout>
                  <c:x val="3.0408502313022156E-3"/>
                  <c:y val="5.4156974202943919E-3"/>
                </c:manualLayout>
              </c:layout>
              <c:showVal val="1"/>
            </c:dLbl>
            <c:dLbl>
              <c:idx val="4"/>
              <c:layout>
                <c:manualLayout>
                  <c:x val="7.6021255782553745E-3"/>
                  <c:y val="8.1235461304415713E-3"/>
                </c:manualLayout>
              </c:layout>
              <c:showVal val="1"/>
            </c:dLbl>
            <c:dLbl>
              <c:idx val="5"/>
              <c:layout>
                <c:manualLayout>
                  <c:x val="3.0408502313021605E-3"/>
                  <c:y val="1.6247092260883101E-2"/>
                </c:manualLayout>
              </c:layout>
              <c:showVal val="1"/>
            </c:dLbl>
            <c:txPr>
              <a:bodyPr/>
              <a:lstStyle/>
              <a:p>
                <a:pPr>
                  <a:defRPr sz="1200" b="1"/>
                </a:pPr>
                <a:endParaRPr lang="lt-LT"/>
              </a:p>
            </c:txPr>
            <c:showVal val="1"/>
          </c:dLbls>
          <c:cat>
            <c:strRef>
              <c:f>'[Microsoft Office PowerPoint diagrama]Lapas1'!$A$2:$A$7</c:f>
              <c:strCache>
                <c:ptCount val="6"/>
                <c:pt idx="0">
                  <c:v>ETOSAS</c:v>
                </c:pt>
                <c:pt idx="1">
                  <c:v>VAIKO UGDYMAS IR UGDYMASIS</c:v>
                </c:pt>
                <c:pt idx="2">
                  <c:v>VAIKO UGDYMOSI PASIEKIMAI</c:v>
                </c:pt>
                <c:pt idx="3">
                  <c:v>PARAMA IR PAGALBA VAIKUI, ŠEIMAI</c:v>
                </c:pt>
                <c:pt idx="4">
                  <c:v>IŠTEKLIAI</c:v>
                </c:pt>
                <c:pt idx="5">
                  <c:v>MOKYKLOS VALDYMAS</c:v>
                </c:pt>
              </c:strCache>
            </c:strRef>
          </c:cat>
          <c:val>
            <c:numRef>
              <c:f>'[Microsoft Office PowerPoint diagrama]Lapas1'!$B$2:$B$7</c:f>
              <c:numCache>
                <c:formatCode>0%</c:formatCode>
                <c:ptCount val="6"/>
                <c:pt idx="0">
                  <c:v>0.54</c:v>
                </c:pt>
                <c:pt idx="1">
                  <c:v>0.60000000000000064</c:v>
                </c:pt>
                <c:pt idx="2">
                  <c:v>0.34</c:v>
                </c:pt>
                <c:pt idx="3">
                  <c:v>0.53</c:v>
                </c:pt>
                <c:pt idx="4">
                  <c:v>0.56000000000000005</c:v>
                </c:pt>
                <c:pt idx="5">
                  <c:v>0.61000000000000065</c:v>
                </c:pt>
              </c:numCache>
            </c:numRef>
          </c:val>
        </c:ser>
        <c:ser>
          <c:idx val="1"/>
          <c:order val="1"/>
          <c:tx>
            <c:strRef>
              <c:f>'[Microsoft Office PowerPoint diagrama]Lapas1'!$C$1</c:f>
              <c:strCache>
                <c:ptCount val="1"/>
                <c:pt idx="0">
                  <c:v>3 lygis</c:v>
                </c:pt>
              </c:strCache>
            </c:strRef>
          </c:tx>
          <c:dLbls>
            <c:dLbl>
              <c:idx val="0"/>
              <c:layout>
                <c:manualLayout>
                  <c:x val="1.8245101387812979E-2"/>
                  <c:y val="8.1235461304415713E-3"/>
                </c:manualLayout>
              </c:layout>
              <c:showVal val="1"/>
            </c:dLbl>
            <c:dLbl>
              <c:idx val="1"/>
              <c:layout>
                <c:manualLayout>
                  <c:x val="1.3683826040859749E-2"/>
                  <c:y val="8.1235461304416182E-3"/>
                </c:manualLayout>
              </c:layout>
              <c:showVal val="1"/>
            </c:dLbl>
            <c:dLbl>
              <c:idx val="2"/>
              <c:layout>
                <c:manualLayout>
                  <c:x val="1.52042511565108E-3"/>
                  <c:y val="1.3539243550735896E-2"/>
                </c:manualLayout>
              </c:layout>
              <c:showVal val="1"/>
            </c:dLbl>
            <c:dLbl>
              <c:idx val="3"/>
              <c:layout>
                <c:manualLayout>
                  <c:x val="1.3683826040859723E-2"/>
                  <c:y val="2.7078487101471842E-3"/>
                </c:manualLayout>
              </c:layout>
              <c:showVal val="1"/>
            </c:dLbl>
            <c:dLbl>
              <c:idx val="4"/>
              <c:layout>
                <c:manualLayout>
                  <c:x val="1.8245101387812979E-2"/>
                  <c:y val="0"/>
                </c:manualLayout>
              </c:layout>
              <c:showVal val="1"/>
            </c:dLbl>
            <c:dLbl>
              <c:idx val="5"/>
              <c:layout>
                <c:manualLayout>
                  <c:x val="1.3683826040859829E-2"/>
                  <c:y val="0"/>
                </c:manualLayout>
              </c:layout>
              <c:showVal val="1"/>
            </c:dLbl>
            <c:txPr>
              <a:bodyPr/>
              <a:lstStyle/>
              <a:p>
                <a:pPr>
                  <a:defRPr sz="1200" b="1"/>
                </a:pPr>
                <a:endParaRPr lang="lt-LT"/>
              </a:p>
            </c:txPr>
            <c:showVal val="1"/>
          </c:dLbls>
          <c:cat>
            <c:strRef>
              <c:f>'[Microsoft Office PowerPoint diagrama]Lapas1'!$A$2:$A$7</c:f>
              <c:strCache>
                <c:ptCount val="6"/>
                <c:pt idx="0">
                  <c:v>ETOSAS</c:v>
                </c:pt>
                <c:pt idx="1">
                  <c:v>VAIKO UGDYMAS IR UGDYMASIS</c:v>
                </c:pt>
                <c:pt idx="2">
                  <c:v>VAIKO UGDYMOSI PASIEKIMAI</c:v>
                </c:pt>
                <c:pt idx="3">
                  <c:v>PARAMA IR PAGALBA VAIKUI, ŠEIMAI</c:v>
                </c:pt>
                <c:pt idx="4">
                  <c:v>IŠTEKLIAI</c:v>
                </c:pt>
                <c:pt idx="5">
                  <c:v>MOKYKLOS VALDYMAS</c:v>
                </c:pt>
              </c:strCache>
            </c:strRef>
          </c:cat>
          <c:val>
            <c:numRef>
              <c:f>'[Microsoft Office PowerPoint diagrama]Lapas1'!$C$2:$C$7</c:f>
              <c:numCache>
                <c:formatCode>0%</c:formatCode>
                <c:ptCount val="6"/>
                <c:pt idx="0">
                  <c:v>0.38000000000000067</c:v>
                </c:pt>
                <c:pt idx="1">
                  <c:v>0.35000000000000031</c:v>
                </c:pt>
                <c:pt idx="2">
                  <c:v>0.58000000000000007</c:v>
                </c:pt>
                <c:pt idx="3">
                  <c:v>0.43000000000000038</c:v>
                </c:pt>
                <c:pt idx="4">
                  <c:v>0.37000000000000038</c:v>
                </c:pt>
                <c:pt idx="5">
                  <c:v>0.34</c:v>
                </c:pt>
              </c:numCache>
            </c:numRef>
          </c:val>
        </c:ser>
        <c:ser>
          <c:idx val="2"/>
          <c:order val="2"/>
          <c:tx>
            <c:strRef>
              <c:f>'[Microsoft Office PowerPoint diagrama]Lapas1'!$D$1</c:f>
              <c:strCache>
                <c:ptCount val="1"/>
                <c:pt idx="0">
                  <c:v>2 lygis</c:v>
                </c:pt>
              </c:strCache>
            </c:strRef>
          </c:tx>
          <c:dLbls>
            <c:dLbl>
              <c:idx val="0"/>
              <c:layout>
                <c:manualLayout>
                  <c:x val="1.3683826040859723E-2"/>
                  <c:y val="5.4156974202943919E-3"/>
                </c:manualLayout>
              </c:layout>
              <c:showVal val="1"/>
            </c:dLbl>
            <c:dLbl>
              <c:idx val="1"/>
              <c:layout>
                <c:manualLayout>
                  <c:x val="9.1225506939064845E-3"/>
                  <c:y val="0"/>
                </c:manualLayout>
              </c:layout>
              <c:showVal val="1"/>
            </c:dLbl>
            <c:dLbl>
              <c:idx val="2"/>
              <c:layout>
                <c:manualLayout>
                  <c:x val="1.3683826040859663E-2"/>
                  <c:y val="-2.7078487101471842E-3"/>
                </c:manualLayout>
              </c:layout>
              <c:showVal val="1"/>
            </c:dLbl>
            <c:dLbl>
              <c:idx val="3"/>
              <c:layout>
                <c:manualLayout>
                  <c:x val="9.1225506939064845E-3"/>
                  <c:y val="-8.1235461304415713E-3"/>
                </c:manualLayout>
              </c:layout>
              <c:showVal val="1"/>
            </c:dLbl>
            <c:dLbl>
              <c:idx val="4"/>
              <c:layout>
                <c:manualLayout>
                  <c:x val="1.3683826040859723E-2"/>
                  <c:y val="0"/>
                </c:manualLayout>
              </c:layout>
              <c:showVal val="1"/>
            </c:dLbl>
            <c:dLbl>
              <c:idx val="5"/>
              <c:layout>
                <c:manualLayout>
                  <c:x val="9.1225506939064845E-3"/>
                  <c:y val="0"/>
                </c:manualLayout>
              </c:layout>
              <c:showVal val="1"/>
            </c:dLbl>
            <c:txPr>
              <a:bodyPr/>
              <a:lstStyle/>
              <a:p>
                <a:pPr>
                  <a:defRPr sz="1200" b="1"/>
                </a:pPr>
                <a:endParaRPr lang="lt-LT"/>
              </a:p>
            </c:txPr>
            <c:showVal val="1"/>
          </c:dLbls>
          <c:cat>
            <c:strRef>
              <c:f>'[Microsoft Office PowerPoint diagrama]Lapas1'!$A$2:$A$7</c:f>
              <c:strCache>
                <c:ptCount val="6"/>
                <c:pt idx="0">
                  <c:v>ETOSAS</c:v>
                </c:pt>
                <c:pt idx="1">
                  <c:v>VAIKO UGDYMAS IR UGDYMASIS</c:v>
                </c:pt>
                <c:pt idx="2">
                  <c:v>VAIKO UGDYMOSI PASIEKIMAI</c:v>
                </c:pt>
                <c:pt idx="3">
                  <c:v>PARAMA IR PAGALBA VAIKUI, ŠEIMAI</c:v>
                </c:pt>
                <c:pt idx="4">
                  <c:v>IŠTEKLIAI</c:v>
                </c:pt>
                <c:pt idx="5">
                  <c:v>MOKYKLOS VALDYMAS</c:v>
                </c:pt>
              </c:strCache>
            </c:strRef>
          </c:cat>
          <c:val>
            <c:numRef>
              <c:f>'[Microsoft Office PowerPoint diagrama]Lapas1'!$D$2:$D$7</c:f>
              <c:numCache>
                <c:formatCode>0%</c:formatCode>
                <c:ptCount val="6"/>
                <c:pt idx="0">
                  <c:v>7.0000000000000021E-2</c:v>
                </c:pt>
                <c:pt idx="1">
                  <c:v>0.05</c:v>
                </c:pt>
                <c:pt idx="2">
                  <c:v>6.0000000000000032E-2</c:v>
                </c:pt>
                <c:pt idx="3">
                  <c:v>4.0000000000000022E-2</c:v>
                </c:pt>
                <c:pt idx="4">
                  <c:v>0.05</c:v>
                </c:pt>
                <c:pt idx="5">
                  <c:v>0.05</c:v>
                </c:pt>
              </c:numCache>
            </c:numRef>
          </c:val>
        </c:ser>
        <c:ser>
          <c:idx val="3"/>
          <c:order val="3"/>
          <c:tx>
            <c:strRef>
              <c:f>'[Microsoft Office PowerPoint diagrama]Lapas1'!$E$1</c:f>
              <c:strCache>
                <c:ptCount val="1"/>
                <c:pt idx="0">
                  <c:v>1 lygis</c:v>
                </c:pt>
              </c:strCache>
            </c:strRef>
          </c:tx>
          <c:dLbls>
            <c:dLbl>
              <c:idx val="0"/>
              <c:layout>
                <c:manualLayout>
                  <c:x val="6.0817004626043305E-3"/>
                  <c:y val="2.7078487101472874E-3"/>
                </c:manualLayout>
              </c:layout>
              <c:showVal val="1"/>
            </c:dLbl>
            <c:dLbl>
              <c:idx val="1"/>
              <c:layout>
                <c:manualLayout>
                  <c:x val="1.0642975809557573E-2"/>
                  <c:y val="5.4156974202944838E-3"/>
                </c:manualLayout>
              </c:layout>
              <c:showVal val="1"/>
            </c:dLbl>
            <c:dLbl>
              <c:idx val="2"/>
              <c:layout>
                <c:manualLayout>
                  <c:x val="1.5204251156510785E-2"/>
                  <c:y val="0"/>
                </c:manualLayout>
              </c:layout>
              <c:showVal val="1"/>
            </c:dLbl>
            <c:dLbl>
              <c:idx val="3"/>
              <c:layout>
                <c:manualLayout>
                  <c:x val="1.0642975809557573E-2"/>
                  <c:y val="5.4156974202944838E-3"/>
                </c:manualLayout>
              </c:layout>
              <c:showVal val="1"/>
            </c:dLbl>
            <c:dLbl>
              <c:idx val="4"/>
              <c:layout>
                <c:manualLayout>
                  <c:x val="1.5204251156510785E-2"/>
                  <c:y val="0"/>
                </c:manualLayout>
              </c:layout>
              <c:showVal val="1"/>
            </c:dLbl>
            <c:dLbl>
              <c:idx val="5"/>
              <c:layout>
                <c:manualLayout>
                  <c:x val="1.0642975809557573E-2"/>
                  <c:y val="-5.4156974202942861E-3"/>
                </c:manualLayout>
              </c:layout>
              <c:showVal val="1"/>
            </c:dLbl>
            <c:txPr>
              <a:bodyPr/>
              <a:lstStyle/>
              <a:p>
                <a:pPr>
                  <a:defRPr sz="1200" b="1"/>
                </a:pPr>
                <a:endParaRPr lang="lt-LT"/>
              </a:p>
            </c:txPr>
            <c:showVal val="1"/>
          </c:dLbls>
          <c:cat>
            <c:strRef>
              <c:f>'[Microsoft Office PowerPoint diagrama]Lapas1'!$A$2:$A$7</c:f>
              <c:strCache>
                <c:ptCount val="6"/>
                <c:pt idx="0">
                  <c:v>ETOSAS</c:v>
                </c:pt>
                <c:pt idx="1">
                  <c:v>VAIKO UGDYMAS IR UGDYMASIS</c:v>
                </c:pt>
                <c:pt idx="2">
                  <c:v>VAIKO UGDYMOSI PASIEKIMAI</c:v>
                </c:pt>
                <c:pt idx="3">
                  <c:v>PARAMA IR PAGALBA VAIKUI, ŠEIMAI</c:v>
                </c:pt>
                <c:pt idx="4">
                  <c:v>IŠTEKLIAI</c:v>
                </c:pt>
                <c:pt idx="5">
                  <c:v>MOKYKLOS VALDYMAS</c:v>
                </c:pt>
              </c:strCache>
            </c:strRef>
          </c:cat>
          <c:val>
            <c:numRef>
              <c:f>'[Microsoft Office PowerPoint diagrama]Lapas1'!$E$2:$E$7</c:f>
              <c:numCache>
                <c:formatCode>0%</c:formatCode>
                <c:ptCount val="6"/>
                <c:pt idx="0">
                  <c:v>1.0000000000000005E-2</c:v>
                </c:pt>
                <c:pt idx="1">
                  <c:v>0</c:v>
                </c:pt>
                <c:pt idx="2">
                  <c:v>2.0000000000000011E-2</c:v>
                </c:pt>
                <c:pt idx="3">
                  <c:v>0</c:v>
                </c:pt>
                <c:pt idx="4">
                  <c:v>2.0000000000000011E-2</c:v>
                </c:pt>
                <c:pt idx="5">
                  <c:v>0</c:v>
                </c:pt>
              </c:numCache>
            </c:numRef>
          </c:val>
        </c:ser>
        <c:axId val="73824512"/>
        <c:axId val="73846784"/>
      </c:barChart>
      <c:catAx>
        <c:axId val="73824512"/>
        <c:scaling>
          <c:orientation val="minMax"/>
        </c:scaling>
        <c:axPos val="b"/>
        <c:tickLblPos val="nextTo"/>
        <c:txPr>
          <a:bodyPr/>
          <a:lstStyle/>
          <a:p>
            <a:pPr>
              <a:defRPr sz="1200" b="1"/>
            </a:pPr>
            <a:endParaRPr lang="lt-LT"/>
          </a:p>
        </c:txPr>
        <c:crossAx val="73846784"/>
        <c:crosses val="autoZero"/>
        <c:auto val="1"/>
        <c:lblAlgn val="ctr"/>
        <c:lblOffset val="100"/>
      </c:catAx>
      <c:valAx>
        <c:axId val="73846784"/>
        <c:scaling>
          <c:orientation val="minMax"/>
        </c:scaling>
        <c:axPos val="l"/>
        <c:minorGridlines/>
        <c:numFmt formatCode="0%" sourceLinked="1"/>
        <c:tickLblPos val="nextTo"/>
        <c:txPr>
          <a:bodyPr/>
          <a:lstStyle/>
          <a:p>
            <a:pPr>
              <a:defRPr sz="1200" b="1"/>
            </a:pPr>
            <a:endParaRPr lang="lt-LT"/>
          </a:p>
        </c:txPr>
        <c:crossAx val="73824512"/>
        <c:crosses val="autoZero"/>
        <c:crossBetween val="between"/>
      </c:valAx>
    </c:plotArea>
    <c:legend>
      <c:legendPos val="r"/>
      <c:layout/>
      <c:txPr>
        <a:bodyPr/>
        <a:lstStyle/>
        <a:p>
          <a:pPr>
            <a:defRPr sz="1200" b="1"/>
          </a:pPr>
          <a:endParaRPr lang="lt-LT"/>
        </a:p>
      </c:txPr>
    </c:legend>
    <c:plotVisOnly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showVal val="1"/>
          </c:dLbls>
          <c:cat>
            <c:strRef>
              <c:f>'[Microsoft Office PowerPoint diagrama]Lapas1'!$A$2:$A$4</c:f>
              <c:strCache>
                <c:ptCount val="3"/>
                <c:pt idx="0">
                  <c:v>Tapatumo ir pasididžiavimo mokykla jausmas</c:v>
                </c:pt>
                <c:pt idx="1">
                  <c:v>Mokyklos populiarumas ir prestižas</c:v>
                </c:pt>
                <c:pt idx="2">
                  <c:v>Įvaizdžio kūrimo kultūra</c:v>
                </c:pt>
              </c:strCache>
            </c:strRef>
          </c:cat>
          <c:val>
            <c:numRef>
              <c:f>'[Microsoft Office PowerPoint diagrama]Lapas1'!$B$2:$B$4</c:f>
              <c:numCache>
                <c:formatCode>General</c:formatCode>
                <c:ptCount val="3"/>
                <c:pt idx="0">
                  <c:v>34</c:v>
                </c:pt>
                <c:pt idx="1">
                  <c:v>30</c:v>
                </c:pt>
                <c:pt idx="2">
                  <c:v>40</c:v>
                </c:pt>
              </c:numCache>
            </c:numRef>
          </c:val>
        </c:ser>
        <c:ser>
          <c:idx val="1"/>
          <c:order val="1"/>
          <c:tx>
            <c:strRef>
              <c:f>'[Microsoft Office PowerPoint diagrama]Lapas1'!$C$1</c:f>
              <c:strCache>
                <c:ptCount val="1"/>
                <c:pt idx="0">
                  <c:v>3 lygis</c:v>
                </c:pt>
              </c:strCache>
            </c:strRef>
          </c:tx>
          <c:dLbls>
            <c:showVal val="1"/>
          </c:dLbls>
          <c:cat>
            <c:strRef>
              <c:f>'[Microsoft Office PowerPoint diagrama]Lapas1'!$A$2:$A$4</c:f>
              <c:strCache>
                <c:ptCount val="3"/>
                <c:pt idx="0">
                  <c:v>Tapatumo ir pasididžiavimo mokykla jausmas</c:v>
                </c:pt>
                <c:pt idx="1">
                  <c:v>Mokyklos populiarumas ir prestižas</c:v>
                </c:pt>
                <c:pt idx="2">
                  <c:v>Įvaizdžio kūrimo kultūra</c:v>
                </c:pt>
              </c:strCache>
            </c:strRef>
          </c:cat>
          <c:val>
            <c:numRef>
              <c:f>'[Microsoft Office PowerPoint diagrama]Lapas1'!$C$2:$C$4</c:f>
              <c:numCache>
                <c:formatCode>General</c:formatCode>
                <c:ptCount val="3"/>
                <c:pt idx="0">
                  <c:v>20</c:v>
                </c:pt>
                <c:pt idx="1">
                  <c:v>25</c:v>
                </c:pt>
                <c:pt idx="2">
                  <c:v>16</c:v>
                </c:pt>
              </c:numCache>
            </c:numRef>
          </c:val>
        </c:ser>
        <c:ser>
          <c:idx val="2"/>
          <c:order val="2"/>
          <c:tx>
            <c:strRef>
              <c:f>'[Microsoft Office PowerPoint diagrama]Lapas1'!$D$1</c:f>
              <c:strCache>
                <c:ptCount val="1"/>
                <c:pt idx="0">
                  <c:v>2 lygis</c:v>
                </c:pt>
              </c:strCache>
            </c:strRef>
          </c:tx>
          <c:dLbls>
            <c:showVal val="1"/>
          </c:dLbls>
          <c:cat>
            <c:strRef>
              <c:f>'[Microsoft Office PowerPoint diagrama]Lapas1'!$A$2:$A$4</c:f>
              <c:strCache>
                <c:ptCount val="3"/>
                <c:pt idx="0">
                  <c:v>Tapatumo ir pasididžiavimo mokykla jausmas</c:v>
                </c:pt>
                <c:pt idx="1">
                  <c:v>Mokyklos populiarumas ir prestižas</c:v>
                </c:pt>
                <c:pt idx="2">
                  <c:v>Įvaizdžio kūrimo kultūra</c:v>
                </c:pt>
              </c:strCache>
            </c:strRef>
          </c:cat>
          <c:val>
            <c:numRef>
              <c:f>'[Microsoft Office PowerPoint diagrama]Lapas1'!$D$2:$D$4</c:f>
              <c:numCache>
                <c:formatCode>General</c:formatCode>
                <c:ptCount val="3"/>
                <c:pt idx="0">
                  <c:v>3</c:v>
                </c:pt>
                <c:pt idx="1">
                  <c:v>1</c:v>
                </c:pt>
                <c:pt idx="2">
                  <c:v>1</c:v>
                </c:pt>
              </c:numCache>
            </c:numRef>
          </c:val>
        </c:ser>
        <c:ser>
          <c:idx val="3"/>
          <c:order val="3"/>
          <c:tx>
            <c:strRef>
              <c:f>'[Microsoft Office PowerPoint diagrama]Lapas1'!$E$1</c:f>
              <c:strCache>
                <c:ptCount val="1"/>
                <c:pt idx="0">
                  <c:v>1 lygis</c:v>
                </c:pt>
              </c:strCache>
            </c:strRef>
          </c:tx>
          <c:dLbls>
            <c:showVal val="1"/>
          </c:dLbls>
          <c:cat>
            <c:strRef>
              <c:f>'[Microsoft Office PowerPoint diagrama]Lapas1'!$A$2:$A$4</c:f>
              <c:strCache>
                <c:ptCount val="3"/>
                <c:pt idx="0">
                  <c:v>Tapatumo ir pasididžiavimo mokykla jausmas</c:v>
                </c:pt>
                <c:pt idx="1">
                  <c:v>Mokyklos populiarumas ir prestižas</c:v>
                </c:pt>
                <c:pt idx="2">
                  <c:v>Įvaizdžio kūrimo kultūra</c:v>
                </c:pt>
              </c:strCache>
            </c:strRef>
          </c:cat>
          <c:val>
            <c:numRef>
              <c:f>'[Microsoft Office PowerPoint diagrama]Lapas1'!$E$2:$E$4</c:f>
              <c:numCache>
                <c:formatCode>General</c:formatCode>
                <c:ptCount val="3"/>
                <c:pt idx="0">
                  <c:v>0</c:v>
                </c:pt>
                <c:pt idx="1">
                  <c:v>1</c:v>
                </c:pt>
                <c:pt idx="2">
                  <c:v>0</c:v>
                </c:pt>
              </c:numCache>
            </c:numRef>
          </c:val>
        </c:ser>
        <c:axId val="70854528"/>
        <c:axId val="70856064"/>
      </c:barChart>
      <c:catAx>
        <c:axId val="70854528"/>
        <c:scaling>
          <c:orientation val="minMax"/>
        </c:scaling>
        <c:axPos val="b"/>
        <c:tickLblPos val="nextTo"/>
        <c:crossAx val="70856064"/>
        <c:crosses val="autoZero"/>
        <c:auto val="1"/>
        <c:lblAlgn val="ctr"/>
        <c:lblOffset val="100"/>
      </c:catAx>
      <c:valAx>
        <c:axId val="70856064"/>
        <c:scaling>
          <c:orientation val="minMax"/>
        </c:scaling>
        <c:axPos val="l"/>
        <c:minorGridlines/>
        <c:numFmt formatCode="General" sourceLinked="1"/>
        <c:tickLblPos val="nextTo"/>
        <c:crossAx val="70854528"/>
        <c:crosses val="autoZero"/>
        <c:crossBetween val="between"/>
      </c:valAx>
    </c:plotArea>
    <c:legend>
      <c:legendPos val="r"/>
      <c:layout/>
    </c:legend>
    <c:plotVisOnly val="1"/>
  </c:chart>
  <c:txPr>
    <a:bodyPr/>
    <a:lstStyle/>
    <a:p>
      <a:pPr>
        <a:defRPr sz="1200" b="1"/>
      </a:pPr>
      <a:endParaRPr lang="lt-LT"/>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sz="1200" b="1"/>
                </a:pPr>
                <a:endParaRPr lang="lt-LT"/>
              </a:p>
            </c:txPr>
            <c:showVal val="1"/>
          </c:dLbls>
          <c:cat>
            <c:strRef>
              <c:f>'[Microsoft Office PowerPoint diagrama]Lapas1'!$A$2:$A$5</c:f>
              <c:strCache>
                <c:ptCount val="4"/>
                <c:pt idx="0">
                  <c:v>Mokyklos bendruomenės narių bendravimo ir bendradarbiavimo kokybė</c:v>
                </c:pt>
                <c:pt idx="1">
                  <c:v>Bendravimas ir bendradarbiavimas su socialiniais partneriais</c:v>
                </c:pt>
                <c:pt idx="2">
                  <c:v>Atvirumas pokyčiams </c:v>
                </c:pt>
                <c:pt idx="3">
                  <c:v>Mokyklos vieta bendruomenėje </c:v>
                </c:pt>
              </c:strCache>
            </c:strRef>
          </c:cat>
          <c:val>
            <c:numRef>
              <c:f>'[Microsoft Office PowerPoint diagrama]Lapas1'!$B$2:$B$5</c:f>
              <c:numCache>
                <c:formatCode>General</c:formatCode>
                <c:ptCount val="4"/>
                <c:pt idx="0">
                  <c:v>28</c:v>
                </c:pt>
                <c:pt idx="1">
                  <c:v>17</c:v>
                </c:pt>
                <c:pt idx="2">
                  <c:v>29</c:v>
                </c:pt>
                <c:pt idx="3">
                  <c:v>47</c:v>
                </c:pt>
              </c:numCache>
            </c:numRef>
          </c:val>
        </c:ser>
        <c:ser>
          <c:idx val="1"/>
          <c:order val="1"/>
          <c:tx>
            <c:strRef>
              <c:f>'[Microsoft Office PowerPoint diagrama]Lapas1'!$C$1</c:f>
              <c:strCache>
                <c:ptCount val="1"/>
                <c:pt idx="0">
                  <c:v>3 lygis</c:v>
                </c:pt>
              </c:strCache>
            </c:strRef>
          </c:tx>
          <c:dLbls>
            <c:txPr>
              <a:bodyPr/>
              <a:lstStyle/>
              <a:p>
                <a:pPr>
                  <a:defRPr sz="1200" b="1"/>
                </a:pPr>
                <a:endParaRPr lang="lt-LT"/>
              </a:p>
            </c:txPr>
            <c:showVal val="1"/>
          </c:dLbls>
          <c:cat>
            <c:strRef>
              <c:f>'[Microsoft Office PowerPoint diagrama]Lapas1'!$A$2:$A$5</c:f>
              <c:strCache>
                <c:ptCount val="4"/>
                <c:pt idx="0">
                  <c:v>Mokyklos bendruomenės narių bendravimo ir bendradarbiavimo kokybė</c:v>
                </c:pt>
                <c:pt idx="1">
                  <c:v>Bendravimas ir bendradarbiavimas su socialiniais partneriais</c:v>
                </c:pt>
                <c:pt idx="2">
                  <c:v>Atvirumas pokyčiams </c:v>
                </c:pt>
                <c:pt idx="3">
                  <c:v>Mokyklos vieta bendruomenėje </c:v>
                </c:pt>
              </c:strCache>
            </c:strRef>
          </c:cat>
          <c:val>
            <c:numRef>
              <c:f>'[Microsoft Office PowerPoint diagrama]Lapas1'!$C$2:$C$5</c:f>
              <c:numCache>
                <c:formatCode>General</c:formatCode>
                <c:ptCount val="4"/>
                <c:pt idx="0">
                  <c:v>24</c:v>
                </c:pt>
                <c:pt idx="1">
                  <c:v>30</c:v>
                </c:pt>
                <c:pt idx="2">
                  <c:v>22</c:v>
                </c:pt>
                <c:pt idx="3">
                  <c:v>8</c:v>
                </c:pt>
              </c:numCache>
            </c:numRef>
          </c:val>
        </c:ser>
        <c:ser>
          <c:idx val="2"/>
          <c:order val="2"/>
          <c:tx>
            <c:strRef>
              <c:f>'[Microsoft Office PowerPoint diagrama]Lapas1'!$D$1</c:f>
              <c:strCache>
                <c:ptCount val="1"/>
                <c:pt idx="0">
                  <c:v>2 lygis</c:v>
                </c:pt>
              </c:strCache>
            </c:strRef>
          </c:tx>
          <c:dLbls>
            <c:txPr>
              <a:bodyPr/>
              <a:lstStyle/>
              <a:p>
                <a:pPr>
                  <a:defRPr sz="1200" b="1"/>
                </a:pPr>
                <a:endParaRPr lang="lt-LT"/>
              </a:p>
            </c:txPr>
            <c:showVal val="1"/>
          </c:dLbls>
          <c:cat>
            <c:strRef>
              <c:f>'[Microsoft Office PowerPoint diagrama]Lapas1'!$A$2:$A$5</c:f>
              <c:strCache>
                <c:ptCount val="4"/>
                <c:pt idx="0">
                  <c:v>Mokyklos bendruomenės narių bendravimo ir bendradarbiavimo kokybė</c:v>
                </c:pt>
                <c:pt idx="1">
                  <c:v>Bendravimas ir bendradarbiavimas su socialiniais partneriais</c:v>
                </c:pt>
                <c:pt idx="2">
                  <c:v>Atvirumas pokyčiams </c:v>
                </c:pt>
                <c:pt idx="3">
                  <c:v>Mokyklos vieta bendruomenėje </c:v>
                </c:pt>
              </c:strCache>
            </c:strRef>
          </c:cat>
          <c:val>
            <c:numRef>
              <c:f>'[Microsoft Office PowerPoint diagrama]Lapas1'!$D$2:$D$5</c:f>
              <c:numCache>
                <c:formatCode>General</c:formatCode>
                <c:ptCount val="4"/>
                <c:pt idx="0">
                  <c:v>5</c:v>
                </c:pt>
                <c:pt idx="1">
                  <c:v>8</c:v>
                </c:pt>
                <c:pt idx="2">
                  <c:v>4</c:v>
                </c:pt>
                <c:pt idx="3">
                  <c:v>2</c:v>
                </c:pt>
              </c:numCache>
            </c:numRef>
          </c:val>
        </c:ser>
        <c:ser>
          <c:idx val="3"/>
          <c:order val="3"/>
          <c:tx>
            <c:strRef>
              <c:f>'[Microsoft Office PowerPoint diagrama]Lapas1'!$E$1</c:f>
              <c:strCache>
                <c:ptCount val="1"/>
                <c:pt idx="0">
                  <c:v>1 lygis </c:v>
                </c:pt>
              </c:strCache>
            </c:strRef>
          </c:tx>
          <c:dLbls>
            <c:txPr>
              <a:bodyPr/>
              <a:lstStyle/>
              <a:p>
                <a:pPr>
                  <a:defRPr sz="1200" b="1"/>
                </a:pPr>
                <a:endParaRPr lang="lt-LT"/>
              </a:p>
            </c:txPr>
            <c:showVal val="1"/>
          </c:dLbls>
          <c:cat>
            <c:strRef>
              <c:f>'[Microsoft Office PowerPoint diagrama]Lapas1'!$A$2:$A$5</c:f>
              <c:strCache>
                <c:ptCount val="4"/>
                <c:pt idx="0">
                  <c:v>Mokyklos bendruomenės narių bendravimo ir bendradarbiavimo kokybė</c:v>
                </c:pt>
                <c:pt idx="1">
                  <c:v>Bendravimas ir bendradarbiavimas su socialiniais partneriais</c:v>
                </c:pt>
                <c:pt idx="2">
                  <c:v>Atvirumas pokyčiams </c:v>
                </c:pt>
                <c:pt idx="3">
                  <c:v>Mokyklos vieta bendruomenėje </c:v>
                </c:pt>
              </c:strCache>
            </c:strRef>
          </c:cat>
          <c:val>
            <c:numRef>
              <c:f>'[Microsoft Office PowerPoint diagrama]Lapas1'!$E$2:$E$5</c:f>
              <c:numCache>
                <c:formatCode>General</c:formatCode>
                <c:ptCount val="4"/>
                <c:pt idx="0">
                  <c:v>0</c:v>
                </c:pt>
                <c:pt idx="1">
                  <c:v>2</c:v>
                </c:pt>
                <c:pt idx="2">
                  <c:v>2</c:v>
                </c:pt>
                <c:pt idx="3">
                  <c:v>0</c:v>
                </c:pt>
              </c:numCache>
            </c:numRef>
          </c:val>
        </c:ser>
        <c:axId val="70904832"/>
        <c:axId val="70787840"/>
      </c:barChart>
      <c:catAx>
        <c:axId val="70904832"/>
        <c:scaling>
          <c:orientation val="minMax"/>
        </c:scaling>
        <c:axPos val="b"/>
        <c:tickLblPos val="nextTo"/>
        <c:txPr>
          <a:bodyPr/>
          <a:lstStyle/>
          <a:p>
            <a:pPr>
              <a:defRPr sz="1200" b="1"/>
            </a:pPr>
            <a:endParaRPr lang="lt-LT"/>
          </a:p>
        </c:txPr>
        <c:crossAx val="70787840"/>
        <c:crosses val="autoZero"/>
        <c:auto val="1"/>
        <c:lblAlgn val="ctr"/>
        <c:lblOffset val="100"/>
      </c:catAx>
      <c:valAx>
        <c:axId val="70787840"/>
        <c:scaling>
          <c:orientation val="minMax"/>
        </c:scaling>
        <c:axPos val="l"/>
        <c:majorGridlines/>
        <c:numFmt formatCode="General" sourceLinked="1"/>
        <c:tickLblPos val="nextTo"/>
        <c:txPr>
          <a:bodyPr/>
          <a:lstStyle/>
          <a:p>
            <a:pPr>
              <a:defRPr sz="1200" b="1"/>
            </a:pPr>
            <a:endParaRPr lang="lt-LT"/>
          </a:p>
        </c:txPr>
        <c:crossAx val="70904832"/>
        <c:crosses val="autoZero"/>
        <c:crossBetween val="between"/>
      </c:valAx>
    </c:plotArea>
    <c:legend>
      <c:legendPos val="r"/>
      <c:layout/>
      <c:txPr>
        <a:bodyPr/>
        <a:lstStyle/>
        <a:p>
          <a:pPr>
            <a:defRPr sz="1200" b="1"/>
          </a:pPr>
          <a:endParaRPr lang="lt-LT"/>
        </a:p>
      </c:txPr>
    </c:legend>
    <c:plotVisOnly val="1"/>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showVal val="1"/>
          </c:dLbls>
          <c:cat>
            <c:strRef>
              <c:f>'[Microsoft Office PowerPoint diagrama]Lapas1'!$A$2:$A$5</c:f>
              <c:strCache>
                <c:ptCount val="4"/>
                <c:pt idx="0">
                  <c:v>Programos atitiktis pagal valstybės nustatytus reikalavimus </c:v>
                </c:pt>
                <c:pt idx="1">
                  <c:v>Programų tarpusavio dermė</c:v>
                </c:pt>
                <c:pt idx="2">
                  <c:v>Programų atitiktis vaikų ugdymosi poreikiams ir interesams </c:v>
                </c:pt>
                <c:pt idx="3">
                  <c:v>Ugdymo(si) aplinkos, priemonių atitiktis pagal vaikų amžių, poreikius bei interesus</c:v>
                </c:pt>
              </c:strCache>
            </c:strRef>
          </c:cat>
          <c:val>
            <c:numRef>
              <c:f>'[Microsoft Office PowerPoint diagrama]Lapas1'!$B$2:$B$5</c:f>
              <c:numCache>
                <c:formatCode>General</c:formatCode>
                <c:ptCount val="4"/>
                <c:pt idx="0">
                  <c:v>46</c:v>
                </c:pt>
                <c:pt idx="1">
                  <c:v>39</c:v>
                </c:pt>
                <c:pt idx="2">
                  <c:v>43</c:v>
                </c:pt>
                <c:pt idx="3">
                  <c:v>43</c:v>
                </c:pt>
              </c:numCache>
            </c:numRef>
          </c:val>
        </c:ser>
        <c:ser>
          <c:idx val="1"/>
          <c:order val="1"/>
          <c:tx>
            <c:strRef>
              <c:f>'[Microsoft Office PowerPoint diagrama]Lapas1'!$C$1</c:f>
              <c:strCache>
                <c:ptCount val="1"/>
                <c:pt idx="0">
                  <c:v>3 lygis</c:v>
                </c:pt>
              </c:strCache>
            </c:strRef>
          </c:tx>
          <c:dLbls>
            <c:showVal val="1"/>
          </c:dLbls>
          <c:cat>
            <c:strRef>
              <c:f>'[Microsoft Office PowerPoint diagrama]Lapas1'!$A$2:$A$5</c:f>
              <c:strCache>
                <c:ptCount val="4"/>
                <c:pt idx="0">
                  <c:v>Programos atitiktis pagal valstybės nustatytus reikalavimus </c:v>
                </c:pt>
                <c:pt idx="1">
                  <c:v>Programų tarpusavio dermė</c:v>
                </c:pt>
                <c:pt idx="2">
                  <c:v>Programų atitiktis vaikų ugdymosi poreikiams ir interesams </c:v>
                </c:pt>
                <c:pt idx="3">
                  <c:v>Ugdymo(si) aplinkos, priemonių atitiktis pagal vaikų amžių, poreikius bei interesus</c:v>
                </c:pt>
              </c:strCache>
            </c:strRef>
          </c:cat>
          <c:val>
            <c:numRef>
              <c:f>'[Microsoft Office PowerPoint diagrama]Lapas1'!$C$2:$C$5</c:f>
              <c:numCache>
                <c:formatCode>General</c:formatCode>
                <c:ptCount val="4"/>
                <c:pt idx="0">
                  <c:v>9</c:v>
                </c:pt>
                <c:pt idx="1">
                  <c:v>18</c:v>
                </c:pt>
                <c:pt idx="2">
                  <c:v>13</c:v>
                </c:pt>
                <c:pt idx="3">
                  <c:v>11</c:v>
                </c:pt>
              </c:numCache>
            </c:numRef>
          </c:val>
        </c:ser>
        <c:ser>
          <c:idx val="2"/>
          <c:order val="2"/>
          <c:tx>
            <c:strRef>
              <c:f>'[Microsoft Office PowerPoint diagrama]Lapas1'!$D$1</c:f>
              <c:strCache>
                <c:ptCount val="1"/>
                <c:pt idx="0">
                  <c:v>2 lygis</c:v>
                </c:pt>
              </c:strCache>
            </c:strRef>
          </c:tx>
          <c:dLbls>
            <c:showVal val="1"/>
          </c:dLbls>
          <c:cat>
            <c:strRef>
              <c:f>'[Microsoft Office PowerPoint diagrama]Lapas1'!$A$2:$A$5</c:f>
              <c:strCache>
                <c:ptCount val="4"/>
                <c:pt idx="0">
                  <c:v>Programos atitiktis pagal valstybės nustatytus reikalavimus </c:v>
                </c:pt>
                <c:pt idx="1">
                  <c:v>Programų tarpusavio dermė</c:v>
                </c:pt>
                <c:pt idx="2">
                  <c:v>Programų atitiktis vaikų ugdymosi poreikiams ir interesams </c:v>
                </c:pt>
                <c:pt idx="3">
                  <c:v>Ugdymo(si) aplinkos, priemonių atitiktis pagal vaikų amžių, poreikius bei interesus</c:v>
                </c:pt>
              </c:strCache>
            </c:strRef>
          </c:cat>
          <c:val>
            <c:numRef>
              <c:f>'[Microsoft Office PowerPoint diagrama]Lapas1'!$D$2:$D$5</c:f>
              <c:numCache>
                <c:formatCode>General</c:formatCode>
                <c:ptCount val="4"/>
                <c:pt idx="0">
                  <c:v>1</c:v>
                </c:pt>
                <c:pt idx="1">
                  <c:v>0</c:v>
                </c:pt>
                <c:pt idx="2">
                  <c:v>1</c:v>
                </c:pt>
                <c:pt idx="3">
                  <c:v>3</c:v>
                </c:pt>
              </c:numCache>
            </c:numRef>
          </c:val>
        </c:ser>
        <c:ser>
          <c:idx val="3"/>
          <c:order val="3"/>
          <c:tx>
            <c:strRef>
              <c:f>'[Microsoft Office PowerPoint diagrama]Lapas1'!$E$1</c:f>
              <c:strCache>
                <c:ptCount val="1"/>
                <c:pt idx="0">
                  <c:v>1 lygis</c:v>
                </c:pt>
              </c:strCache>
            </c:strRef>
          </c:tx>
          <c:dLbls>
            <c:showVal val="1"/>
          </c:dLbls>
          <c:cat>
            <c:strRef>
              <c:f>'[Microsoft Office PowerPoint diagrama]Lapas1'!$A$2:$A$5</c:f>
              <c:strCache>
                <c:ptCount val="4"/>
                <c:pt idx="0">
                  <c:v>Programos atitiktis pagal valstybės nustatytus reikalavimus </c:v>
                </c:pt>
                <c:pt idx="1">
                  <c:v>Programų tarpusavio dermė</c:v>
                </c:pt>
                <c:pt idx="2">
                  <c:v>Programų atitiktis vaikų ugdymosi poreikiams ir interesams </c:v>
                </c:pt>
                <c:pt idx="3">
                  <c:v>Ugdymo(si) aplinkos, priemonių atitiktis pagal vaikų amžių, poreikius bei interesus</c:v>
                </c:pt>
              </c:strCache>
            </c:strRef>
          </c:cat>
          <c:val>
            <c:numRef>
              <c:f>'[Microsoft Office PowerPoint diagrama]Lapas1'!$E$2:$E$5</c:f>
              <c:numCache>
                <c:formatCode>General</c:formatCode>
                <c:ptCount val="4"/>
                <c:pt idx="0">
                  <c:v>1</c:v>
                </c:pt>
                <c:pt idx="1">
                  <c:v>0</c:v>
                </c:pt>
                <c:pt idx="2">
                  <c:v>0</c:v>
                </c:pt>
                <c:pt idx="3">
                  <c:v>0</c:v>
                </c:pt>
              </c:numCache>
            </c:numRef>
          </c:val>
        </c:ser>
        <c:axId val="71717632"/>
        <c:axId val="71719168"/>
      </c:barChart>
      <c:catAx>
        <c:axId val="71717632"/>
        <c:scaling>
          <c:orientation val="minMax"/>
        </c:scaling>
        <c:axPos val="b"/>
        <c:tickLblPos val="nextTo"/>
        <c:crossAx val="71719168"/>
        <c:crosses val="autoZero"/>
        <c:auto val="1"/>
        <c:lblAlgn val="ctr"/>
        <c:lblOffset val="100"/>
      </c:catAx>
      <c:valAx>
        <c:axId val="71719168"/>
        <c:scaling>
          <c:orientation val="minMax"/>
        </c:scaling>
        <c:axPos val="l"/>
        <c:minorGridlines/>
        <c:numFmt formatCode="General" sourceLinked="1"/>
        <c:tickLblPos val="nextTo"/>
        <c:crossAx val="71717632"/>
        <c:crosses val="autoZero"/>
        <c:crossBetween val="between"/>
      </c:valAx>
    </c:plotArea>
    <c:legend>
      <c:legendPos val="r"/>
      <c:layout/>
    </c:legend>
    <c:plotVisOnly val="1"/>
  </c:chart>
  <c:txPr>
    <a:bodyPr/>
    <a:lstStyle/>
    <a:p>
      <a:pPr>
        <a:defRPr sz="1200" b="1"/>
      </a:pPr>
      <a:endParaRPr lang="lt-LT"/>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showVal val="1"/>
          </c:dLbls>
          <c:cat>
            <c:strRef>
              <c:f>'[Microsoft Office PowerPoint diagrama]Lapas1'!$A$2:$A$4</c:f>
              <c:strCache>
                <c:ptCount val="3"/>
                <c:pt idx="0">
                  <c:v>Ugdymo turinio ir kasdienės veiklos planavimas</c:v>
                </c:pt>
                <c:pt idx="1">
                  <c:v>Planavimo procedūrų kokybė </c:v>
                </c:pt>
                <c:pt idx="2">
                  <c:v>Metodinė pagalba planavimui</c:v>
                </c:pt>
              </c:strCache>
            </c:strRef>
          </c:cat>
          <c:val>
            <c:numRef>
              <c:f>'[Microsoft Office PowerPoint diagrama]Lapas1'!$B$2:$B$4</c:f>
              <c:numCache>
                <c:formatCode>General</c:formatCode>
                <c:ptCount val="3"/>
                <c:pt idx="0">
                  <c:v>32</c:v>
                </c:pt>
                <c:pt idx="1">
                  <c:v>26</c:v>
                </c:pt>
                <c:pt idx="2">
                  <c:v>33</c:v>
                </c:pt>
              </c:numCache>
            </c:numRef>
          </c:val>
        </c:ser>
        <c:ser>
          <c:idx val="1"/>
          <c:order val="1"/>
          <c:tx>
            <c:strRef>
              <c:f>'[Microsoft Office PowerPoint diagrama]Lapas1'!$C$1</c:f>
              <c:strCache>
                <c:ptCount val="1"/>
                <c:pt idx="0">
                  <c:v>3 lygis</c:v>
                </c:pt>
              </c:strCache>
            </c:strRef>
          </c:tx>
          <c:dLbls>
            <c:showVal val="1"/>
          </c:dLbls>
          <c:cat>
            <c:strRef>
              <c:f>'[Microsoft Office PowerPoint diagrama]Lapas1'!$A$2:$A$4</c:f>
              <c:strCache>
                <c:ptCount val="3"/>
                <c:pt idx="0">
                  <c:v>Ugdymo turinio ir kasdienės veiklos planavimas</c:v>
                </c:pt>
                <c:pt idx="1">
                  <c:v>Planavimo procedūrų kokybė </c:v>
                </c:pt>
                <c:pt idx="2">
                  <c:v>Metodinė pagalba planavimui</c:v>
                </c:pt>
              </c:strCache>
            </c:strRef>
          </c:cat>
          <c:val>
            <c:numRef>
              <c:f>'[Microsoft Office PowerPoint diagrama]Lapas1'!$C$2:$C$4</c:f>
              <c:numCache>
                <c:formatCode>General</c:formatCode>
                <c:ptCount val="3"/>
                <c:pt idx="0">
                  <c:v>19</c:v>
                </c:pt>
                <c:pt idx="1">
                  <c:v>28</c:v>
                </c:pt>
                <c:pt idx="2">
                  <c:v>17</c:v>
                </c:pt>
              </c:numCache>
            </c:numRef>
          </c:val>
        </c:ser>
        <c:ser>
          <c:idx val="2"/>
          <c:order val="2"/>
          <c:tx>
            <c:strRef>
              <c:f>'[Microsoft Office PowerPoint diagrama]Lapas1'!$D$1</c:f>
              <c:strCache>
                <c:ptCount val="1"/>
                <c:pt idx="0">
                  <c:v>2 lygis</c:v>
                </c:pt>
              </c:strCache>
            </c:strRef>
          </c:tx>
          <c:dLbls>
            <c:showVal val="1"/>
          </c:dLbls>
          <c:cat>
            <c:strRef>
              <c:f>'[Microsoft Office PowerPoint diagrama]Lapas1'!$A$2:$A$4</c:f>
              <c:strCache>
                <c:ptCount val="3"/>
                <c:pt idx="0">
                  <c:v>Ugdymo turinio ir kasdienės veiklos planavimas</c:v>
                </c:pt>
                <c:pt idx="1">
                  <c:v>Planavimo procedūrų kokybė </c:v>
                </c:pt>
                <c:pt idx="2">
                  <c:v>Metodinė pagalba planavimui</c:v>
                </c:pt>
              </c:strCache>
            </c:strRef>
          </c:cat>
          <c:val>
            <c:numRef>
              <c:f>'[Microsoft Office PowerPoint diagrama]Lapas1'!$D$2:$D$4</c:f>
              <c:numCache>
                <c:formatCode>General</c:formatCode>
                <c:ptCount val="3"/>
                <c:pt idx="0">
                  <c:v>5</c:v>
                </c:pt>
                <c:pt idx="1">
                  <c:v>3</c:v>
                </c:pt>
                <c:pt idx="2">
                  <c:v>7</c:v>
                </c:pt>
              </c:numCache>
            </c:numRef>
          </c:val>
        </c:ser>
        <c:ser>
          <c:idx val="3"/>
          <c:order val="3"/>
          <c:tx>
            <c:strRef>
              <c:f>'[Microsoft Office PowerPoint diagrama]Lapas1'!$E$1</c:f>
              <c:strCache>
                <c:ptCount val="1"/>
                <c:pt idx="0">
                  <c:v>1 lygis </c:v>
                </c:pt>
              </c:strCache>
            </c:strRef>
          </c:tx>
          <c:dLbls>
            <c:showVal val="1"/>
          </c:dLbls>
          <c:cat>
            <c:strRef>
              <c:f>'[Microsoft Office PowerPoint diagrama]Lapas1'!$A$2:$A$4</c:f>
              <c:strCache>
                <c:ptCount val="3"/>
                <c:pt idx="0">
                  <c:v>Ugdymo turinio ir kasdienės veiklos planavimas</c:v>
                </c:pt>
                <c:pt idx="1">
                  <c:v>Planavimo procedūrų kokybė </c:v>
                </c:pt>
                <c:pt idx="2">
                  <c:v>Metodinė pagalba planavimui</c:v>
                </c:pt>
              </c:strCache>
            </c:strRef>
          </c:cat>
          <c:val>
            <c:numRef>
              <c:f>'[Microsoft Office PowerPoint diagrama]Lapas1'!$E$2:$E$4</c:f>
              <c:numCache>
                <c:formatCode>General</c:formatCode>
                <c:ptCount val="3"/>
                <c:pt idx="0">
                  <c:v>1</c:v>
                </c:pt>
                <c:pt idx="1">
                  <c:v>0</c:v>
                </c:pt>
                <c:pt idx="2">
                  <c:v>0</c:v>
                </c:pt>
              </c:numCache>
            </c:numRef>
          </c:val>
        </c:ser>
        <c:axId val="71747072"/>
        <c:axId val="71748608"/>
      </c:barChart>
      <c:catAx>
        <c:axId val="71747072"/>
        <c:scaling>
          <c:orientation val="minMax"/>
        </c:scaling>
        <c:axPos val="b"/>
        <c:tickLblPos val="nextTo"/>
        <c:crossAx val="71748608"/>
        <c:crosses val="autoZero"/>
        <c:auto val="1"/>
        <c:lblAlgn val="ctr"/>
        <c:lblOffset val="100"/>
      </c:catAx>
      <c:valAx>
        <c:axId val="71748608"/>
        <c:scaling>
          <c:orientation val="minMax"/>
        </c:scaling>
        <c:axPos val="l"/>
        <c:minorGridlines/>
        <c:numFmt formatCode="General" sourceLinked="1"/>
        <c:tickLblPos val="nextTo"/>
        <c:crossAx val="71747072"/>
        <c:crosses val="autoZero"/>
        <c:crossBetween val="between"/>
      </c:valAx>
    </c:plotArea>
    <c:legend>
      <c:legendPos val="r"/>
      <c:layout/>
    </c:legend>
    <c:plotVisOnly val="1"/>
  </c:chart>
  <c:txPr>
    <a:bodyPr/>
    <a:lstStyle/>
    <a:p>
      <a:pPr>
        <a:defRPr sz="1200" b="1"/>
      </a:pPr>
      <a:endParaRPr lang="lt-LT"/>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b="1"/>
                </a:pPr>
                <a:endParaRPr lang="lt-LT"/>
              </a:p>
            </c:txPr>
            <c:showVal val="1"/>
          </c:dLbls>
          <c:cat>
            <c:strRef>
              <c:f>'[Microsoft Office PowerPoint diagrama]Lapas1'!$A$2:$A$5</c:f>
              <c:strCache>
                <c:ptCount val="4"/>
                <c:pt idx="0">
                  <c:v>Ugdomosios veiklos tikslingumas, veiksmingumas, kūrybiškumas, sistemingumas</c:v>
                </c:pt>
                <c:pt idx="1">
                  <c:v>Ugdymo organizavimo kokybė</c:v>
                </c:pt>
                <c:pt idx="2">
                  <c:v>Mokytojo ir ugdytinio sąveika</c:v>
                </c:pt>
                <c:pt idx="3">
                  <c:v>Ugdymosi motyvacijos palaikymas</c:v>
                </c:pt>
              </c:strCache>
            </c:strRef>
          </c:cat>
          <c:val>
            <c:numRef>
              <c:f>'[Microsoft Office PowerPoint diagrama]Lapas1'!$B$2:$B$5</c:f>
              <c:numCache>
                <c:formatCode>General</c:formatCode>
                <c:ptCount val="4"/>
                <c:pt idx="0">
                  <c:v>45</c:v>
                </c:pt>
                <c:pt idx="1">
                  <c:v>39</c:v>
                </c:pt>
                <c:pt idx="2">
                  <c:v>36</c:v>
                </c:pt>
                <c:pt idx="3">
                  <c:v>33</c:v>
                </c:pt>
              </c:numCache>
            </c:numRef>
          </c:val>
        </c:ser>
        <c:ser>
          <c:idx val="1"/>
          <c:order val="1"/>
          <c:tx>
            <c:strRef>
              <c:f>'[Microsoft Office PowerPoint diagrama]Lapas1'!$C$1</c:f>
              <c:strCache>
                <c:ptCount val="1"/>
                <c:pt idx="0">
                  <c:v>3 lygis</c:v>
                </c:pt>
              </c:strCache>
            </c:strRef>
          </c:tx>
          <c:dLbls>
            <c:txPr>
              <a:bodyPr/>
              <a:lstStyle/>
              <a:p>
                <a:pPr>
                  <a:defRPr b="1"/>
                </a:pPr>
                <a:endParaRPr lang="lt-LT"/>
              </a:p>
            </c:txPr>
            <c:showVal val="1"/>
          </c:dLbls>
          <c:cat>
            <c:strRef>
              <c:f>'[Microsoft Office PowerPoint diagrama]Lapas1'!$A$2:$A$5</c:f>
              <c:strCache>
                <c:ptCount val="4"/>
                <c:pt idx="0">
                  <c:v>Ugdomosios veiklos tikslingumas, veiksmingumas, kūrybiškumas, sistemingumas</c:v>
                </c:pt>
                <c:pt idx="1">
                  <c:v>Ugdymo organizavimo kokybė</c:v>
                </c:pt>
                <c:pt idx="2">
                  <c:v>Mokytojo ir ugdytinio sąveika</c:v>
                </c:pt>
                <c:pt idx="3">
                  <c:v>Ugdymosi motyvacijos palaikymas</c:v>
                </c:pt>
              </c:strCache>
            </c:strRef>
          </c:cat>
          <c:val>
            <c:numRef>
              <c:f>'[Microsoft Office PowerPoint diagrama]Lapas1'!$C$2:$C$5</c:f>
              <c:numCache>
                <c:formatCode>General</c:formatCode>
                <c:ptCount val="4"/>
                <c:pt idx="0">
                  <c:v>11</c:v>
                </c:pt>
                <c:pt idx="1">
                  <c:v>17</c:v>
                </c:pt>
                <c:pt idx="2">
                  <c:v>20</c:v>
                </c:pt>
                <c:pt idx="3">
                  <c:v>22</c:v>
                </c:pt>
              </c:numCache>
            </c:numRef>
          </c:val>
        </c:ser>
        <c:ser>
          <c:idx val="2"/>
          <c:order val="2"/>
          <c:tx>
            <c:strRef>
              <c:f>'[Microsoft Office PowerPoint diagrama]Lapas1'!$D$1</c:f>
              <c:strCache>
                <c:ptCount val="1"/>
                <c:pt idx="0">
                  <c:v>2 lygis</c:v>
                </c:pt>
              </c:strCache>
            </c:strRef>
          </c:tx>
          <c:dLbls>
            <c:txPr>
              <a:bodyPr/>
              <a:lstStyle/>
              <a:p>
                <a:pPr>
                  <a:defRPr b="1"/>
                </a:pPr>
                <a:endParaRPr lang="lt-LT"/>
              </a:p>
            </c:txPr>
            <c:showVal val="1"/>
          </c:dLbls>
          <c:cat>
            <c:strRef>
              <c:f>'[Microsoft Office PowerPoint diagrama]Lapas1'!$A$2:$A$5</c:f>
              <c:strCache>
                <c:ptCount val="4"/>
                <c:pt idx="0">
                  <c:v>Ugdomosios veiklos tikslingumas, veiksmingumas, kūrybiškumas, sistemingumas</c:v>
                </c:pt>
                <c:pt idx="1">
                  <c:v>Ugdymo organizavimo kokybė</c:v>
                </c:pt>
                <c:pt idx="2">
                  <c:v>Mokytojo ir ugdytinio sąveika</c:v>
                </c:pt>
                <c:pt idx="3">
                  <c:v>Ugdymosi motyvacijos palaikymas</c:v>
                </c:pt>
              </c:strCache>
            </c:strRef>
          </c:cat>
          <c:val>
            <c:numRef>
              <c:f>'[Microsoft Office PowerPoint diagrama]Lapas1'!$D$2:$D$5</c:f>
              <c:numCache>
                <c:formatCode>General</c:formatCode>
                <c:ptCount val="4"/>
                <c:pt idx="0">
                  <c:v>1</c:v>
                </c:pt>
                <c:pt idx="1">
                  <c:v>1</c:v>
                </c:pt>
                <c:pt idx="2">
                  <c:v>1</c:v>
                </c:pt>
                <c:pt idx="3">
                  <c:v>2</c:v>
                </c:pt>
              </c:numCache>
            </c:numRef>
          </c:val>
        </c:ser>
        <c:ser>
          <c:idx val="3"/>
          <c:order val="3"/>
          <c:tx>
            <c:strRef>
              <c:f>'[Microsoft Office PowerPoint diagrama]Lapas1'!$E$1</c:f>
              <c:strCache>
                <c:ptCount val="1"/>
                <c:pt idx="0">
                  <c:v>1 lygis</c:v>
                </c:pt>
              </c:strCache>
            </c:strRef>
          </c:tx>
          <c:dLbls>
            <c:txPr>
              <a:bodyPr/>
              <a:lstStyle/>
              <a:p>
                <a:pPr>
                  <a:defRPr b="1"/>
                </a:pPr>
                <a:endParaRPr lang="lt-LT"/>
              </a:p>
            </c:txPr>
            <c:showVal val="1"/>
          </c:dLbls>
          <c:cat>
            <c:strRef>
              <c:f>'[Microsoft Office PowerPoint diagrama]Lapas1'!$A$2:$A$5</c:f>
              <c:strCache>
                <c:ptCount val="4"/>
                <c:pt idx="0">
                  <c:v>Ugdomosios veiklos tikslingumas, veiksmingumas, kūrybiškumas, sistemingumas</c:v>
                </c:pt>
                <c:pt idx="1">
                  <c:v>Ugdymo organizavimo kokybė</c:v>
                </c:pt>
                <c:pt idx="2">
                  <c:v>Mokytojo ir ugdytinio sąveika</c:v>
                </c:pt>
                <c:pt idx="3">
                  <c:v>Ugdymosi motyvacijos palaikymas</c:v>
                </c:pt>
              </c:strCache>
            </c:strRef>
          </c:cat>
          <c:val>
            <c:numRef>
              <c:f>'[Microsoft Office PowerPoint diagrama]Lapas1'!$E$2:$E$5</c:f>
              <c:numCache>
                <c:formatCode>General</c:formatCode>
                <c:ptCount val="4"/>
                <c:pt idx="0">
                  <c:v>0</c:v>
                </c:pt>
                <c:pt idx="1">
                  <c:v>0</c:v>
                </c:pt>
                <c:pt idx="2">
                  <c:v>0</c:v>
                </c:pt>
                <c:pt idx="3">
                  <c:v>0</c:v>
                </c:pt>
              </c:numCache>
            </c:numRef>
          </c:val>
        </c:ser>
        <c:axId val="71592576"/>
        <c:axId val="71602560"/>
      </c:barChart>
      <c:catAx>
        <c:axId val="71592576"/>
        <c:scaling>
          <c:orientation val="minMax"/>
        </c:scaling>
        <c:axPos val="b"/>
        <c:tickLblPos val="nextTo"/>
        <c:txPr>
          <a:bodyPr/>
          <a:lstStyle/>
          <a:p>
            <a:pPr>
              <a:defRPr sz="1200" b="1"/>
            </a:pPr>
            <a:endParaRPr lang="lt-LT"/>
          </a:p>
        </c:txPr>
        <c:crossAx val="71602560"/>
        <c:crosses val="autoZero"/>
        <c:auto val="1"/>
        <c:lblAlgn val="ctr"/>
        <c:lblOffset val="100"/>
      </c:catAx>
      <c:valAx>
        <c:axId val="71602560"/>
        <c:scaling>
          <c:orientation val="minMax"/>
        </c:scaling>
        <c:axPos val="l"/>
        <c:minorGridlines/>
        <c:numFmt formatCode="General" sourceLinked="1"/>
        <c:tickLblPos val="nextTo"/>
        <c:txPr>
          <a:bodyPr/>
          <a:lstStyle/>
          <a:p>
            <a:pPr>
              <a:defRPr sz="1200" b="1"/>
            </a:pPr>
            <a:endParaRPr lang="lt-LT"/>
          </a:p>
        </c:txPr>
        <c:crossAx val="71592576"/>
        <c:crosses val="autoZero"/>
        <c:crossBetween val="between"/>
      </c:valAx>
    </c:plotArea>
    <c:legend>
      <c:legendPos val="r"/>
      <c:layout/>
      <c:txPr>
        <a:bodyPr/>
        <a:lstStyle/>
        <a:p>
          <a:pPr>
            <a:defRPr sz="1200" b="1"/>
          </a:pPr>
          <a:endParaRPr lang="lt-LT"/>
        </a:p>
      </c:txPr>
    </c:legend>
    <c:plotVisOnly val="1"/>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b="1"/>
                </a:pPr>
                <a:endParaRPr lang="lt-LT"/>
              </a:p>
            </c:txPr>
            <c:showVal val="1"/>
          </c:dLbls>
          <c:cat>
            <c:strRef>
              <c:f>'[Microsoft Office PowerPoint diagrama]Lapas1'!$A$2:$A$4</c:f>
              <c:strCache>
                <c:ptCount val="3"/>
                <c:pt idx="0">
                  <c:v>Šeimos įtraukimas į vaikų ugdymo(si) procesą mokykloje </c:v>
                </c:pt>
                <c:pt idx="1">
                  <c:v>Šeimos informavimo apie vaiką procedūrų kokybė</c:v>
                </c:pt>
                <c:pt idx="2">
                  <c:v>Šeimos gaunamos informacijos kokybė</c:v>
                </c:pt>
              </c:strCache>
            </c:strRef>
          </c:cat>
          <c:val>
            <c:numRef>
              <c:f>'[Microsoft Office PowerPoint diagrama]Lapas1'!$B$2:$B$4</c:f>
              <c:numCache>
                <c:formatCode>General</c:formatCode>
                <c:ptCount val="3"/>
                <c:pt idx="0">
                  <c:v>18</c:v>
                </c:pt>
                <c:pt idx="1">
                  <c:v>27</c:v>
                </c:pt>
                <c:pt idx="2">
                  <c:v>19</c:v>
                </c:pt>
              </c:numCache>
            </c:numRef>
          </c:val>
        </c:ser>
        <c:ser>
          <c:idx val="1"/>
          <c:order val="1"/>
          <c:tx>
            <c:strRef>
              <c:f>'[Microsoft Office PowerPoint diagrama]Lapas1'!$C$1</c:f>
              <c:strCache>
                <c:ptCount val="1"/>
                <c:pt idx="0">
                  <c:v>3 lygis</c:v>
                </c:pt>
              </c:strCache>
            </c:strRef>
          </c:tx>
          <c:dLbls>
            <c:txPr>
              <a:bodyPr/>
              <a:lstStyle/>
              <a:p>
                <a:pPr>
                  <a:defRPr b="1"/>
                </a:pPr>
                <a:endParaRPr lang="lt-LT"/>
              </a:p>
            </c:txPr>
            <c:showVal val="1"/>
          </c:dLbls>
          <c:cat>
            <c:strRef>
              <c:f>'[Microsoft Office PowerPoint diagrama]Lapas1'!$A$2:$A$4</c:f>
              <c:strCache>
                <c:ptCount val="3"/>
                <c:pt idx="0">
                  <c:v>Šeimos įtraukimas į vaikų ugdymo(si) procesą mokykloje </c:v>
                </c:pt>
                <c:pt idx="1">
                  <c:v>Šeimos informavimo apie vaiką procedūrų kokybė</c:v>
                </c:pt>
                <c:pt idx="2">
                  <c:v>Šeimos gaunamos informacijos kokybė</c:v>
                </c:pt>
              </c:strCache>
            </c:strRef>
          </c:cat>
          <c:val>
            <c:numRef>
              <c:f>'[Microsoft Office PowerPoint diagrama]Lapas1'!$C$2:$C$4</c:f>
              <c:numCache>
                <c:formatCode>General</c:formatCode>
                <c:ptCount val="3"/>
                <c:pt idx="0">
                  <c:v>37</c:v>
                </c:pt>
                <c:pt idx="1">
                  <c:v>23</c:v>
                </c:pt>
                <c:pt idx="2">
                  <c:v>30</c:v>
                </c:pt>
              </c:numCache>
            </c:numRef>
          </c:val>
        </c:ser>
        <c:ser>
          <c:idx val="2"/>
          <c:order val="2"/>
          <c:tx>
            <c:strRef>
              <c:f>'[Microsoft Office PowerPoint diagrama]Lapas1'!$D$1</c:f>
              <c:strCache>
                <c:ptCount val="1"/>
                <c:pt idx="0">
                  <c:v>2 lygis</c:v>
                </c:pt>
              </c:strCache>
            </c:strRef>
          </c:tx>
          <c:dLbls>
            <c:txPr>
              <a:bodyPr/>
              <a:lstStyle/>
              <a:p>
                <a:pPr>
                  <a:defRPr b="1"/>
                </a:pPr>
                <a:endParaRPr lang="lt-LT"/>
              </a:p>
            </c:txPr>
            <c:showVal val="1"/>
          </c:dLbls>
          <c:cat>
            <c:strRef>
              <c:f>'[Microsoft Office PowerPoint diagrama]Lapas1'!$A$2:$A$4</c:f>
              <c:strCache>
                <c:ptCount val="3"/>
                <c:pt idx="0">
                  <c:v>Šeimos įtraukimas į vaikų ugdymo(si) procesą mokykloje </c:v>
                </c:pt>
                <c:pt idx="1">
                  <c:v>Šeimos informavimo apie vaiką procedūrų kokybė</c:v>
                </c:pt>
                <c:pt idx="2">
                  <c:v>Šeimos gaunamos informacijos kokybė</c:v>
                </c:pt>
              </c:strCache>
            </c:strRef>
          </c:cat>
          <c:val>
            <c:numRef>
              <c:f>'[Microsoft Office PowerPoint diagrama]Lapas1'!$D$2:$D$4</c:f>
              <c:numCache>
                <c:formatCode>General</c:formatCode>
                <c:ptCount val="3"/>
                <c:pt idx="0">
                  <c:v>2</c:v>
                </c:pt>
                <c:pt idx="1">
                  <c:v>7</c:v>
                </c:pt>
                <c:pt idx="2">
                  <c:v>7</c:v>
                </c:pt>
              </c:numCache>
            </c:numRef>
          </c:val>
        </c:ser>
        <c:ser>
          <c:idx val="3"/>
          <c:order val="3"/>
          <c:tx>
            <c:strRef>
              <c:f>'[Microsoft Office PowerPoint diagrama]Lapas1'!$E$1</c:f>
              <c:strCache>
                <c:ptCount val="1"/>
                <c:pt idx="0">
                  <c:v>1 lygis</c:v>
                </c:pt>
              </c:strCache>
            </c:strRef>
          </c:tx>
          <c:dLbls>
            <c:txPr>
              <a:bodyPr/>
              <a:lstStyle/>
              <a:p>
                <a:pPr>
                  <a:defRPr b="1"/>
                </a:pPr>
                <a:endParaRPr lang="lt-LT"/>
              </a:p>
            </c:txPr>
            <c:showVal val="1"/>
          </c:dLbls>
          <c:cat>
            <c:strRef>
              <c:f>'[Microsoft Office PowerPoint diagrama]Lapas1'!$A$2:$A$4</c:f>
              <c:strCache>
                <c:ptCount val="3"/>
                <c:pt idx="0">
                  <c:v>Šeimos įtraukimas į vaikų ugdymo(si) procesą mokykloje </c:v>
                </c:pt>
                <c:pt idx="1">
                  <c:v>Šeimos informavimo apie vaiką procedūrų kokybė</c:v>
                </c:pt>
                <c:pt idx="2">
                  <c:v>Šeimos gaunamos informacijos kokybė</c:v>
                </c:pt>
              </c:strCache>
            </c:strRef>
          </c:cat>
          <c:val>
            <c:numRef>
              <c:f>'[Microsoft Office PowerPoint diagrama]Lapas1'!$E$2:$E$4</c:f>
              <c:numCache>
                <c:formatCode>General</c:formatCode>
                <c:ptCount val="3"/>
                <c:pt idx="0">
                  <c:v>0</c:v>
                </c:pt>
                <c:pt idx="1">
                  <c:v>0</c:v>
                </c:pt>
                <c:pt idx="2">
                  <c:v>1</c:v>
                </c:pt>
              </c:numCache>
            </c:numRef>
          </c:val>
        </c:ser>
        <c:axId val="71872512"/>
        <c:axId val="71874048"/>
      </c:barChart>
      <c:catAx>
        <c:axId val="71872512"/>
        <c:scaling>
          <c:orientation val="minMax"/>
        </c:scaling>
        <c:axPos val="b"/>
        <c:tickLblPos val="nextTo"/>
        <c:txPr>
          <a:bodyPr/>
          <a:lstStyle/>
          <a:p>
            <a:pPr>
              <a:defRPr sz="1200" b="1"/>
            </a:pPr>
            <a:endParaRPr lang="lt-LT"/>
          </a:p>
        </c:txPr>
        <c:crossAx val="71874048"/>
        <c:crosses val="autoZero"/>
        <c:auto val="1"/>
        <c:lblAlgn val="ctr"/>
        <c:lblOffset val="100"/>
      </c:catAx>
      <c:valAx>
        <c:axId val="71874048"/>
        <c:scaling>
          <c:orientation val="minMax"/>
        </c:scaling>
        <c:axPos val="l"/>
        <c:minorGridlines/>
        <c:numFmt formatCode="General" sourceLinked="1"/>
        <c:tickLblPos val="nextTo"/>
        <c:txPr>
          <a:bodyPr/>
          <a:lstStyle/>
          <a:p>
            <a:pPr>
              <a:defRPr sz="1200" b="1"/>
            </a:pPr>
            <a:endParaRPr lang="lt-LT"/>
          </a:p>
        </c:txPr>
        <c:crossAx val="71872512"/>
        <c:crosses val="autoZero"/>
        <c:crossBetween val="between"/>
      </c:valAx>
    </c:plotArea>
    <c:legend>
      <c:legendPos val="r"/>
      <c:layout/>
      <c:txPr>
        <a:bodyPr/>
        <a:lstStyle/>
        <a:p>
          <a:pPr>
            <a:defRPr sz="1200" b="1"/>
          </a:pPr>
          <a:endParaRPr lang="lt-LT"/>
        </a:p>
      </c:txPr>
    </c:legend>
    <c:plotVisOnly val="1"/>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sz="1200" b="1"/>
                </a:pPr>
                <a:endParaRPr lang="lt-LT"/>
              </a:p>
            </c:txPr>
            <c:showVal val="1"/>
          </c:dLbls>
          <c:cat>
            <c:strRef>
              <c:f>'[Microsoft Office PowerPoint diagrama]Lapas1'!$A$2:$A$3</c:f>
              <c:strCache>
                <c:ptCount val="2"/>
                <c:pt idx="0">
                  <c:v>Vaiko daromos pažangos vertinimo sistema</c:v>
                </c:pt>
                <c:pt idx="1">
                  <c:v>Mokytojų ir tėvų veiklos dermė skatinant vaiko pasiekimus ir juos vertinant</c:v>
                </c:pt>
              </c:strCache>
            </c:strRef>
          </c:cat>
          <c:val>
            <c:numRef>
              <c:f>'[Microsoft Office PowerPoint diagrama]Lapas1'!$B$2:$B$3</c:f>
              <c:numCache>
                <c:formatCode>General</c:formatCode>
                <c:ptCount val="2"/>
                <c:pt idx="0">
                  <c:v>28</c:v>
                </c:pt>
                <c:pt idx="1">
                  <c:v>13</c:v>
                </c:pt>
              </c:numCache>
            </c:numRef>
          </c:val>
        </c:ser>
        <c:ser>
          <c:idx val="1"/>
          <c:order val="1"/>
          <c:tx>
            <c:strRef>
              <c:f>'[Microsoft Office PowerPoint diagrama]Lapas1'!$C$1</c:f>
              <c:strCache>
                <c:ptCount val="1"/>
                <c:pt idx="0">
                  <c:v>3 lygis</c:v>
                </c:pt>
              </c:strCache>
            </c:strRef>
          </c:tx>
          <c:dLbls>
            <c:txPr>
              <a:bodyPr/>
              <a:lstStyle/>
              <a:p>
                <a:pPr>
                  <a:defRPr sz="1200" b="1"/>
                </a:pPr>
                <a:endParaRPr lang="lt-LT"/>
              </a:p>
            </c:txPr>
            <c:showVal val="1"/>
          </c:dLbls>
          <c:cat>
            <c:strRef>
              <c:f>'[Microsoft Office PowerPoint diagrama]Lapas1'!$A$2:$A$3</c:f>
              <c:strCache>
                <c:ptCount val="2"/>
                <c:pt idx="0">
                  <c:v>Vaiko daromos pažangos vertinimo sistema</c:v>
                </c:pt>
                <c:pt idx="1">
                  <c:v>Mokytojų ir tėvų veiklos dermė skatinant vaiko pasiekimus ir juos vertinant</c:v>
                </c:pt>
              </c:strCache>
            </c:strRef>
          </c:cat>
          <c:val>
            <c:numRef>
              <c:f>'[Microsoft Office PowerPoint diagrama]Lapas1'!$C$2:$C$3</c:f>
              <c:numCache>
                <c:formatCode>General</c:formatCode>
                <c:ptCount val="2"/>
                <c:pt idx="0">
                  <c:v>23</c:v>
                </c:pt>
                <c:pt idx="1">
                  <c:v>37</c:v>
                </c:pt>
              </c:numCache>
            </c:numRef>
          </c:val>
        </c:ser>
        <c:ser>
          <c:idx val="2"/>
          <c:order val="2"/>
          <c:tx>
            <c:strRef>
              <c:f>'[Microsoft Office PowerPoint diagrama]Lapas1'!$D$1</c:f>
              <c:strCache>
                <c:ptCount val="1"/>
                <c:pt idx="0">
                  <c:v>2 lygis</c:v>
                </c:pt>
              </c:strCache>
            </c:strRef>
          </c:tx>
          <c:dLbls>
            <c:txPr>
              <a:bodyPr/>
              <a:lstStyle/>
              <a:p>
                <a:pPr>
                  <a:defRPr sz="1200" b="1"/>
                </a:pPr>
                <a:endParaRPr lang="lt-LT"/>
              </a:p>
            </c:txPr>
            <c:showVal val="1"/>
          </c:dLbls>
          <c:cat>
            <c:strRef>
              <c:f>'[Microsoft Office PowerPoint diagrama]Lapas1'!$A$2:$A$3</c:f>
              <c:strCache>
                <c:ptCount val="2"/>
                <c:pt idx="0">
                  <c:v>Vaiko daromos pažangos vertinimo sistema</c:v>
                </c:pt>
                <c:pt idx="1">
                  <c:v>Mokytojų ir tėvų veiklos dermė skatinant vaiko pasiekimus ir juos vertinant</c:v>
                </c:pt>
              </c:strCache>
            </c:strRef>
          </c:cat>
          <c:val>
            <c:numRef>
              <c:f>'[Microsoft Office PowerPoint diagrama]Lapas1'!$D$2:$D$3</c:f>
              <c:numCache>
                <c:formatCode>General</c:formatCode>
                <c:ptCount val="2"/>
                <c:pt idx="0">
                  <c:v>4</c:v>
                </c:pt>
                <c:pt idx="1">
                  <c:v>6</c:v>
                </c:pt>
              </c:numCache>
            </c:numRef>
          </c:val>
        </c:ser>
        <c:ser>
          <c:idx val="3"/>
          <c:order val="3"/>
          <c:tx>
            <c:strRef>
              <c:f>'[Microsoft Office PowerPoint diagrama]Lapas1'!$E$1</c:f>
              <c:strCache>
                <c:ptCount val="1"/>
                <c:pt idx="0">
                  <c:v>1 lygis</c:v>
                </c:pt>
              </c:strCache>
            </c:strRef>
          </c:tx>
          <c:dLbls>
            <c:txPr>
              <a:bodyPr/>
              <a:lstStyle/>
              <a:p>
                <a:pPr>
                  <a:defRPr sz="1200" b="1"/>
                </a:pPr>
                <a:endParaRPr lang="lt-LT"/>
              </a:p>
            </c:txPr>
            <c:showVal val="1"/>
          </c:dLbls>
          <c:cat>
            <c:strRef>
              <c:f>'[Microsoft Office PowerPoint diagrama]Lapas1'!$A$2:$A$3</c:f>
              <c:strCache>
                <c:ptCount val="2"/>
                <c:pt idx="0">
                  <c:v>Vaiko daromos pažangos vertinimo sistema</c:v>
                </c:pt>
                <c:pt idx="1">
                  <c:v>Mokytojų ir tėvų veiklos dermė skatinant vaiko pasiekimus ir juos vertinant</c:v>
                </c:pt>
              </c:strCache>
            </c:strRef>
          </c:cat>
          <c:val>
            <c:numRef>
              <c:f>'[Microsoft Office PowerPoint diagrama]Lapas1'!$E$2:$E$3</c:f>
              <c:numCache>
                <c:formatCode>General</c:formatCode>
                <c:ptCount val="2"/>
                <c:pt idx="0">
                  <c:v>2</c:v>
                </c:pt>
                <c:pt idx="1">
                  <c:v>1</c:v>
                </c:pt>
              </c:numCache>
            </c:numRef>
          </c:val>
        </c:ser>
        <c:axId val="71988736"/>
        <c:axId val="71990272"/>
      </c:barChart>
      <c:catAx>
        <c:axId val="71988736"/>
        <c:scaling>
          <c:orientation val="minMax"/>
        </c:scaling>
        <c:axPos val="b"/>
        <c:tickLblPos val="nextTo"/>
        <c:txPr>
          <a:bodyPr/>
          <a:lstStyle/>
          <a:p>
            <a:pPr>
              <a:defRPr sz="1200" b="1"/>
            </a:pPr>
            <a:endParaRPr lang="lt-LT"/>
          </a:p>
        </c:txPr>
        <c:crossAx val="71990272"/>
        <c:crosses val="autoZero"/>
        <c:auto val="1"/>
        <c:lblAlgn val="ctr"/>
        <c:lblOffset val="100"/>
      </c:catAx>
      <c:valAx>
        <c:axId val="71990272"/>
        <c:scaling>
          <c:orientation val="minMax"/>
        </c:scaling>
        <c:axPos val="l"/>
        <c:minorGridlines/>
        <c:numFmt formatCode="General" sourceLinked="1"/>
        <c:tickLblPos val="nextTo"/>
        <c:txPr>
          <a:bodyPr/>
          <a:lstStyle/>
          <a:p>
            <a:pPr>
              <a:defRPr sz="1200" b="1"/>
            </a:pPr>
            <a:endParaRPr lang="lt-LT"/>
          </a:p>
        </c:txPr>
        <c:crossAx val="71988736"/>
        <c:crosses val="autoZero"/>
        <c:crossBetween val="between"/>
      </c:valAx>
    </c:plotArea>
    <c:legend>
      <c:legendPos val="r"/>
      <c:layout/>
      <c:txPr>
        <a:bodyPr/>
        <a:lstStyle/>
        <a:p>
          <a:pPr>
            <a:defRPr sz="1200" b="1"/>
          </a:pPr>
          <a:endParaRPr lang="lt-LT"/>
        </a:p>
      </c:txPr>
    </c:legend>
    <c:plotVisOnly val="1"/>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lt-LT"/>
  <c:chart>
    <c:plotArea>
      <c:layout/>
      <c:barChart>
        <c:barDir val="col"/>
        <c:grouping val="clustered"/>
        <c:ser>
          <c:idx val="0"/>
          <c:order val="0"/>
          <c:tx>
            <c:strRef>
              <c:f>'[Microsoft Office PowerPoint diagrama]Lapas1'!$B$1</c:f>
              <c:strCache>
                <c:ptCount val="1"/>
                <c:pt idx="0">
                  <c:v>4 lygis</c:v>
                </c:pt>
              </c:strCache>
            </c:strRef>
          </c:tx>
          <c:dLbls>
            <c:txPr>
              <a:bodyPr/>
              <a:lstStyle/>
              <a:p>
                <a:pPr>
                  <a:defRPr sz="1200" b="1"/>
                </a:pPr>
                <a:endParaRPr lang="lt-LT"/>
              </a:p>
            </c:txPr>
            <c:showVal val="1"/>
          </c:dLbls>
          <c:cat>
            <c:strRef>
              <c:f>'[Microsoft Office PowerPoint diagrama]Lapas1'!$A$2:$A$4</c:f>
              <c:strCache>
                <c:ptCount val="3"/>
                <c:pt idx="0">
                  <c:v>Vaiko daroma pažanga įvairiais amžiaus tarpsniais</c:v>
                </c:pt>
                <c:pt idx="1">
                  <c:v>Vaiko pasiekimų kokybė priešmokykliniame amžiuje</c:v>
                </c:pt>
                <c:pt idx="2">
                  <c:v>Specialiųjų poreikių vaikų ugdymosi pažanga</c:v>
                </c:pt>
              </c:strCache>
            </c:strRef>
          </c:cat>
          <c:val>
            <c:numRef>
              <c:f>'[Microsoft Office PowerPoint diagrama]Lapas1'!$B$2:$B$4</c:f>
              <c:numCache>
                <c:formatCode>General</c:formatCode>
                <c:ptCount val="3"/>
                <c:pt idx="0">
                  <c:v>21</c:v>
                </c:pt>
                <c:pt idx="1">
                  <c:v>26</c:v>
                </c:pt>
                <c:pt idx="2">
                  <c:v>10</c:v>
                </c:pt>
              </c:numCache>
            </c:numRef>
          </c:val>
        </c:ser>
        <c:ser>
          <c:idx val="1"/>
          <c:order val="1"/>
          <c:tx>
            <c:strRef>
              <c:f>'[Microsoft Office PowerPoint diagrama]Lapas1'!$C$1</c:f>
              <c:strCache>
                <c:ptCount val="1"/>
                <c:pt idx="0">
                  <c:v>3 lygis</c:v>
                </c:pt>
              </c:strCache>
            </c:strRef>
          </c:tx>
          <c:dLbls>
            <c:txPr>
              <a:bodyPr/>
              <a:lstStyle/>
              <a:p>
                <a:pPr>
                  <a:defRPr sz="1200" b="1"/>
                </a:pPr>
                <a:endParaRPr lang="lt-LT"/>
              </a:p>
            </c:txPr>
            <c:showVal val="1"/>
          </c:dLbls>
          <c:cat>
            <c:strRef>
              <c:f>'[Microsoft Office PowerPoint diagrama]Lapas1'!$A$2:$A$4</c:f>
              <c:strCache>
                <c:ptCount val="3"/>
                <c:pt idx="0">
                  <c:v>Vaiko daroma pažanga įvairiais amžiaus tarpsniais</c:v>
                </c:pt>
                <c:pt idx="1">
                  <c:v>Vaiko pasiekimų kokybė priešmokykliniame amžiuje</c:v>
                </c:pt>
                <c:pt idx="2">
                  <c:v>Specialiųjų poreikių vaikų ugdymosi pažanga</c:v>
                </c:pt>
              </c:strCache>
            </c:strRef>
          </c:cat>
          <c:val>
            <c:numRef>
              <c:f>'[Microsoft Office PowerPoint diagrama]Lapas1'!$C$2:$C$4</c:f>
              <c:numCache>
                <c:formatCode>General</c:formatCode>
                <c:ptCount val="3"/>
                <c:pt idx="0">
                  <c:v>33</c:v>
                </c:pt>
                <c:pt idx="1">
                  <c:v>30</c:v>
                </c:pt>
                <c:pt idx="2">
                  <c:v>41</c:v>
                </c:pt>
              </c:numCache>
            </c:numRef>
          </c:val>
        </c:ser>
        <c:ser>
          <c:idx val="2"/>
          <c:order val="2"/>
          <c:tx>
            <c:strRef>
              <c:f>'[Microsoft Office PowerPoint diagrama]Lapas1'!$D$1</c:f>
              <c:strCache>
                <c:ptCount val="1"/>
                <c:pt idx="0">
                  <c:v>2 lygis</c:v>
                </c:pt>
              </c:strCache>
            </c:strRef>
          </c:tx>
          <c:dLbls>
            <c:txPr>
              <a:bodyPr/>
              <a:lstStyle/>
              <a:p>
                <a:pPr>
                  <a:defRPr sz="1200" b="1"/>
                </a:pPr>
                <a:endParaRPr lang="lt-LT"/>
              </a:p>
            </c:txPr>
            <c:showVal val="1"/>
          </c:dLbls>
          <c:cat>
            <c:strRef>
              <c:f>'[Microsoft Office PowerPoint diagrama]Lapas1'!$A$2:$A$4</c:f>
              <c:strCache>
                <c:ptCount val="3"/>
                <c:pt idx="0">
                  <c:v>Vaiko daroma pažanga įvairiais amžiaus tarpsniais</c:v>
                </c:pt>
                <c:pt idx="1">
                  <c:v>Vaiko pasiekimų kokybė priešmokykliniame amžiuje</c:v>
                </c:pt>
                <c:pt idx="2">
                  <c:v>Specialiųjų poreikių vaikų ugdymosi pažanga</c:v>
                </c:pt>
              </c:strCache>
            </c:strRef>
          </c:cat>
          <c:val>
            <c:numRef>
              <c:f>'[Microsoft Office PowerPoint diagrama]Lapas1'!$D$2:$D$4</c:f>
              <c:numCache>
                <c:formatCode>General</c:formatCode>
                <c:ptCount val="3"/>
                <c:pt idx="0">
                  <c:v>3</c:v>
                </c:pt>
                <c:pt idx="1">
                  <c:v>1</c:v>
                </c:pt>
                <c:pt idx="2">
                  <c:v>4</c:v>
                </c:pt>
              </c:numCache>
            </c:numRef>
          </c:val>
        </c:ser>
        <c:ser>
          <c:idx val="3"/>
          <c:order val="3"/>
          <c:tx>
            <c:strRef>
              <c:f>'[Microsoft Office PowerPoint diagrama]Lapas1'!$E$1</c:f>
              <c:strCache>
                <c:ptCount val="1"/>
                <c:pt idx="0">
                  <c:v>1 lygis</c:v>
                </c:pt>
              </c:strCache>
            </c:strRef>
          </c:tx>
          <c:dLbls>
            <c:txPr>
              <a:bodyPr/>
              <a:lstStyle/>
              <a:p>
                <a:pPr>
                  <a:defRPr sz="1200" b="1"/>
                </a:pPr>
                <a:endParaRPr lang="lt-LT"/>
              </a:p>
            </c:txPr>
            <c:showVal val="1"/>
          </c:dLbls>
          <c:cat>
            <c:strRef>
              <c:f>'[Microsoft Office PowerPoint diagrama]Lapas1'!$A$2:$A$4</c:f>
              <c:strCache>
                <c:ptCount val="3"/>
                <c:pt idx="0">
                  <c:v>Vaiko daroma pažanga įvairiais amžiaus tarpsniais</c:v>
                </c:pt>
                <c:pt idx="1">
                  <c:v>Vaiko pasiekimų kokybė priešmokykliniame amžiuje</c:v>
                </c:pt>
                <c:pt idx="2">
                  <c:v>Specialiųjų poreikių vaikų ugdymosi pažanga</c:v>
                </c:pt>
              </c:strCache>
            </c:strRef>
          </c:cat>
          <c:val>
            <c:numRef>
              <c:f>'[Microsoft Office PowerPoint diagrama]Lapas1'!$E$2:$E$4</c:f>
              <c:numCache>
                <c:formatCode>General</c:formatCode>
                <c:ptCount val="3"/>
                <c:pt idx="0">
                  <c:v>0</c:v>
                </c:pt>
                <c:pt idx="1">
                  <c:v>0</c:v>
                </c:pt>
                <c:pt idx="2">
                  <c:v>2</c:v>
                </c:pt>
              </c:numCache>
            </c:numRef>
          </c:val>
        </c:ser>
        <c:axId val="71915776"/>
        <c:axId val="71921664"/>
      </c:barChart>
      <c:catAx>
        <c:axId val="71915776"/>
        <c:scaling>
          <c:orientation val="minMax"/>
        </c:scaling>
        <c:axPos val="b"/>
        <c:tickLblPos val="nextTo"/>
        <c:txPr>
          <a:bodyPr/>
          <a:lstStyle/>
          <a:p>
            <a:pPr>
              <a:defRPr sz="1200" b="1"/>
            </a:pPr>
            <a:endParaRPr lang="lt-LT"/>
          </a:p>
        </c:txPr>
        <c:crossAx val="71921664"/>
        <c:crosses val="autoZero"/>
        <c:auto val="1"/>
        <c:lblAlgn val="ctr"/>
        <c:lblOffset val="100"/>
      </c:catAx>
      <c:valAx>
        <c:axId val="71921664"/>
        <c:scaling>
          <c:orientation val="minMax"/>
        </c:scaling>
        <c:axPos val="l"/>
        <c:minorGridlines/>
        <c:numFmt formatCode="General" sourceLinked="1"/>
        <c:tickLblPos val="nextTo"/>
        <c:txPr>
          <a:bodyPr/>
          <a:lstStyle/>
          <a:p>
            <a:pPr>
              <a:defRPr sz="1200" b="1"/>
            </a:pPr>
            <a:endParaRPr lang="lt-LT"/>
          </a:p>
        </c:txPr>
        <c:crossAx val="71915776"/>
        <c:crosses val="autoZero"/>
        <c:crossBetween val="between"/>
      </c:valAx>
    </c:plotArea>
    <c:legend>
      <c:legendPos val="r"/>
      <c:layout/>
      <c:txPr>
        <a:bodyPr/>
        <a:lstStyle/>
        <a:p>
          <a:pPr>
            <a:defRPr sz="1200" b="1"/>
          </a:pPr>
          <a:endParaRPr lang="lt-LT"/>
        </a:p>
      </c:txPr>
    </c:legend>
    <c:plotVisOnly val="1"/>
  </c:chart>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Antraštės vietos rezervavimo ženklas 1"/>
          <p:cNvSpPr>
            <a:spLocks noGrp="1"/>
          </p:cNvSpPr>
          <p:nvPr>
            <p:ph type="hdr" sz="quarter"/>
          </p:nvPr>
        </p:nvSpPr>
        <p:spPr>
          <a:xfrm>
            <a:off x="1" y="0"/>
            <a:ext cx="2929837" cy="497126"/>
          </a:xfrm>
          <a:prstGeom prst="rect">
            <a:avLst/>
          </a:prstGeom>
        </p:spPr>
        <p:txBody>
          <a:bodyPr vert="horz" lIns="91440" tIns="45720" rIns="91440" bIns="45720" rtlCol="0"/>
          <a:lstStyle>
            <a:lvl1pPr algn="l">
              <a:defRPr sz="1200"/>
            </a:lvl1pPr>
          </a:lstStyle>
          <a:p>
            <a:endParaRPr lang="lt-LT"/>
          </a:p>
        </p:txBody>
      </p:sp>
      <p:sp>
        <p:nvSpPr>
          <p:cNvPr id="3" name="Datos vietos rezervavimo ženklas 2"/>
          <p:cNvSpPr>
            <a:spLocks noGrp="1"/>
          </p:cNvSpPr>
          <p:nvPr>
            <p:ph type="dt" idx="1"/>
          </p:nvPr>
        </p:nvSpPr>
        <p:spPr>
          <a:xfrm>
            <a:off x="3829762" y="0"/>
            <a:ext cx="2929837" cy="497126"/>
          </a:xfrm>
          <a:prstGeom prst="rect">
            <a:avLst/>
          </a:prstGeom>
        </p:spPr>
        <p:txBody>
          <a:bodyPr vert="horz" lIns="91440" tIns="45720" rIns="91440" bIns="45720" rtlCol="0"/>
          <a:lstStyle>
            <a:lvl1pPr algn="r">
              <a:defRPr sz="1200"/>
            </a:lvl1pPr>
          </a:lstStyle>
          <a:p>
            <a:fld id="{CF30C755-4BE0-4510-B795-976243BBAB72}" type="datetimeFigureOut">
              <a:rPr lang="lt-LT" smtClean="0"/>
              <a:pPr/>
              <a:t>2021.06.03</a:t>
            </a:fld>
            <a:endParaRPr lang="lt-LT"/>
          </a:p>
        </p:txBody>
      </p:sp>
      <p:sp>
        <p:nvSpPr>
          <p:cNvPr id="4" name="Skaidrės vaizdo vietos rezervavimo ženklas 3"/>
          <p:cNvSpPr>
            <a:spLocks noGrp="1" noRot="1" noChangeAspect="1"/>
          </p:cNvSpPr>
          <p:nvPr>
            <p:ph type="sldImg" idx="2"/>
          </p:nvPr>
        </p:nvSpPr>
        <p:spPr>
          <a:xfrm>
            <a:off x="895350" y="746125"/>
            <a:ext cx="4970463" cy="3729038"/>
          </a:xfrm>
          <a:prstGeom prst="rect">
            <a:avLst/>
          </a:prstGeom>
          <a:noFill/>
          <a:ln w="12700">
            <a:solidFill>
              <a:prstClr val="black"/>
            </a:solidFill>
          </a:ln>
        </p:spPr>
        <p:txBody>
          <a:bodyPr vert="horz" lIns="91440" tIns="45720" rIns="91440" bIns="45720" rtlCol="0" anchor="ctr"/>
          <a:lstStyle/>
          <a:p>
            <a:endParaRPr lang="lt-LT"/>
          </a:p>
        </p:txBody>
      </p:sp>
      <p:sp>
        <p:nvSpPr>
          <p:cNvPr id="5" name="Pastabų vietos rezervavimo ženklas 4"/>
          <p:cNvSpPr>
            <a:spLocks noGrp="1"/>
          </p:cNvSpPr>
          <p:nvPr>
            <p:ph type="body" sz="quarter" idx="3"/>
          </p:nvPr>
        </p:nvSpPr>
        <p:spPr>
          <a:xfrm>
            <a:off x="676117" y="4722694"/>
            <a:ext cx="5408930" cy="4474131"/>
          </a:xfrm>
          <a:prstGeom prst="rect">
            <a:avLst/>
          </a:prstGeom>
        </p:spPr>
        <p:txBody>
          <a:bodyPr vert="horz" lIns="91440" tIns="45720" rIns="91440" bIns="45720" rtlCol="0">
            <a:normAutofit/>
          </a:bodyPr>
          <a:lstStyle/>
          <a:p>
            <a:pPr lvl="0"/>
            <a:r>
              <a:rPr lang="lt-LT" smtClean="0"/>
              <a:t>Spustelėkite ruošinio teksto stiliams keisti</a:t>
            </a:r>
          </a:p>
          <a:p>
            <a:pPr lvl="1"/>
            <a:r>
              <a:rPr lang="lt-LT" smtClean="0"/>
              <a:t>Antras lygmuo</a:t>
            </a:r>
          </a:p>
          <a:p>
            <a:pPr lvl="2"/>
            <a:r>
              <a:rPr lang="lt-LT" smtClean="0"/>
              <a:t>Trečias lygmuo</a:t>
            </a:r>
          </a:p>
          <a:p>
            <a:pPr lvl="3"/>
            <a:r>
              <a:rPr lang="lt-LT" smtClean="0"/>
              <a:t>Ketvirtas lygmuo</a:t>
            </a:r>
          </a:p>
          <a:p>
            <a:pPr lvl="4"/>
            <a:r>
              <a:rPr lang="lt-LT" smtClean="0"/>
              <a:t>Penktas lygmuo</a:t>
            </a:r>
            <a:endParaRPr lang="lt-LT"/>
          </a:p>
        </p:txBody>
      </p:sp>
      <p:sp>
        <p:nvSpPr>
          <p:cNvPr id="6" name="Poraštės vietos rezervavimo ženklas 5"/>
          <p:cNvSpPr>
            <a:spLocks noGrp="1"/>
          </p:cNvSpPr>
          <p:nvPr>
            <p:ph type="ftr" sz="quarter" idx="4"/>
          </p:nvPr>
        </p:nvSpPr>
        <p:spPr>
          <a:xfrm>
            <a:off x="1" y="9443661"/>
            <a:ext cx="2929837" cy="497126"/>
          </a:xfrm>
          <a:prstGeom prst="rect">
            <a:avLst/>
          </a:prstGeom>
        </p:spPr>
        <p:txBody>
          <a:bodyPr vert="horz" lIns="91440" tIns="45720" rIns="91440" bIns="45720" rtlCol="0" anchor="b"/>
          <a:lstStyle>
            <a:lvl1pPr algn="l">
              <a:defRPr sz="1200"/>
            </a:lvl1pPr>
          </a:lstStyle>
          <a:p>
            <a:endParaRPr lang="lt-LT"/>
          </a:p>
        </p:txBody>
      </p:sp>
      <p:sp>
        <p:nvSpPr>
          <p:cNvPr id="7" name="Skaidrės numerio vietos rezervavimo ženklas 6"/>
          <p:cNvSpPr>
            <a:spLocks noGrp="1"/>
          </p:cNvSpPr>
          <p:nvPr>
            <p:ph type="sldNum" sz="quarter" idx="5"/>
          </p:nvPr>
        </p:nvSpPr>
        <p:spPr>
          <a:xfrm>
            <a:off x="3829762" y="9443661"/>
            <a:ext cx="2929837" cy="497126"/>
          </a:xfrm>
          <a:prstGeom prst="rect">
            <a:avLst/>
          </a:prstGeom>
        </p:spPr>
        <p:txBody>
          <a:bodyPr vert="horz" lIns="91440" tIns="45720" rIns="91440" bIns="45720" rtlCol="0" anchor="b"/>
          <a:lstStyle>
            <a:lvl1pPr algn="r">
              <a:defRPr sz="1200"/>
            </a:lvl1pPr>
          </a:lstStyle>
          <a:p>
            <a:fld id="{075A8659-60E7-46C2-9DAC-3D0C5B0624BC}" type="slidenum">
              <a:rPr lang="lt-LT" smtClean="0"/>
              <a:pPr/>
              <a:t>‹#›</a:t>
            </a:fld>
            <a:endParaRPr lang="lt-L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Pavadinimo skaidrė">
    <p:spTree>
      <p:nvGrpSpPr>
        <p:cNvPr id="1" name=""/>
        <p:cNvGrpSpPr/>
        <p:nvPr/>
      </p:nvGrpSpPr>
      <p:grpSpPr>
        <a:xfrm>
          <a:off x="0" y="0"/>
          <a:ext cx="0" cy="0"/>
          <a:chOff x="0" y="0"/>
          <a:chExt cx="0" cy="0"/>
        </a:xfrm>
      </p:grpSpPr>
      <p:sp>
        <p:nvSpPr>
          <p:cNvPr id="15" name="Suapvalintas stačiakamp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Suapvalintas stačiakampis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Antraštė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lt-LT" smtClean="0"/>
              <a:t>Spustelėkite, jei norite keisite ruoš. pav. stilių</a:t>
            </a:r>
            <a:endParaRPr kumimoji="0" lang="en-US"/>
          </a:p>
        </p:txBody>
      </p:sp>
      <p:sp>
        <p:nvSpPr>
          <p:cNvPr id="20" name="Paantraštė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lt-LT" smtClean="0"/>
              <a:t>Spustelėkite ruošinio paantraštės stiliui keisti</a:t>
            </a:r>
            <a:endParaRPr kumimoji="0" lang="en-US"/>
          </a:p>
        </p:txBody>
      </p:sp>
      <p:sp>
        <p:nvSpPr>
          <p:cNvPr id="19" name="Datos vietos rezervavimo ženklas 18"/>
          <p:cNvSpPr>
            <a:spLocks noGrp="1"/>
          </p:cNvSpPr>
          <p:nvPr>
            <p:ph type="dt" sz="half" idx="10"/>
          </p:nvPr>
        </p:nvSpPr>
        <p:spPr/>
        <p:txBody>
          <a:bodyPr/>
          <a:lstStyle>
            <a:extLst/>
          </a:lstStyle>
          <a:p>
            <a:fld id="{EB943532-016B-4036-BC56-C7AB811A5352}" type="datetimeFigureOut">
              <a:rPr lang="lt-LT" smtClean="0"/>
              <a:pPr/>
              <a:t>2021.06.03</a:t>
            </a:fld>
            <a:endParaRPr lang="lt-LT"/>
          </a:p>
        </p:txBody>
      </p:sp>
      <p:sp>
        <p:nvSpPr>
          <p:cNvPr id="8" name="Poraštės vietos rezervavimo ženklas 7"/>
          <p:cNvSpPr>
            <a:spLocks noGrp="1"/>
          </p:cNvSpPr>
          <p:nvPr>
            <p:ph type="ftr" sz="quarter" idx="11"/>
          </p:nvPr>
        </p:nvSpPr>
        <p:spPr/>
        <p:txBody>
          <a:bodyPr/>
          <a:lstStyle>
            <a:extLst/>
          </a:lstStyle>
          <a:p>
            <a:endParaRPr lang="lt-LT"/>
          </a:p>
        </p:txBody>
      </p:sp>
      <p:sp>
        <p:nvSpPr>
          <p:cNvPr id="11" name="Skaidrės numerio vietos rezervavimo ženklas 10"/>
          <p:cNvSpPr>
            <a:spLocks noGrp="1"/>
          </p:cNvSpPr>
          <p:nvPr>
            <p:ph type="sldNum" sz="quarter" idx="12"/>
          </p:nvPr>
        </p:nvSpPr>
        <p:spPr/>
        <p:txBody>
          <a:bodyPr/>
          <a:lstStyle>
            <a:extLst/>
          </a:lstStyle>
          <a:p>
            <a:fld id="{0EF45BBE-71B6-4115-8AC1-1A7B6F56FF7F}" type="slidenum">
              <a:rPr lang="lt-LT" smtClean="0"/>
              <a:pPr/>
              <a:t>‹#›</a:t>
            </a:fld>
            <a:endParaRPr lang="lt-L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Antraštė 1"/>
          <p:cNvSpPr>
            <a:spLocks noGrp="1"/>
          </p:cNvSpPr>
          <p:nvPr>
            <p:ph type="title"/>
          </p:nvPr>
        </p:nvSpPr>
        <p:spPr>
          <a:xfrm>
            <a:off x="502920" y="4983480"/>
            <a:ext cx="8183880" cy="1051560"/>
          </a:xfrm>
        </p:spPr>
        <p:txBody>
          <a:bodyPr/>
          <a:lstStyle>
            <a:extLst/>
          </a:lstStyle>
          <a:p>
            <a:r>
              <a:rPr kumimoji="0" lang="lt-LT" smtClean="0"/>
              <a:t>Spustelėkite, jei norite keisite ruoš. pav. stilių</a:t>
            </a:r>
            <a:endParaRPr kumimoji="0" lang="en-US"/>
          </a:p>
        </p:txBody>
      </p:sp>
      <p:sp>
        <p:nvSpPr>
          <p:cNvPr id="3" name="Vertikalaus teksto vietos rezervavimo ženklas 2"/>
          <p:cNvSpPr>
            <a:spLocks noGrp="1"/>
          </p:cNvSpPr>
          <p:nvPr>
            <p:ph type="body" orient="vert" idx="1"/>
          </p:nvPr>
        </p:nvSpPr>
        <p:spPr>
          <a:xfrm>
            <a:off x="502920" y="530352"/>
            <a:ext cx="8183880" cy="4187952"/>
          </a:xfrm>
        </p:spPr>
        <p:txBody>
          <a:bodyPr vert="eaVert"/>
          <a:lstStyle>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Datos vietos rezervavimo ženklas 3"/>
          <p:cNvSpPr>
            <a:spLocks noGrp="1"/>
          </p:cNvSpPr>
          <p:nvPr>
            <p:ph type="dt" sz="half" idx="10"/>
          </p:nvPr>
        </p:nvSpPr>
        <p:spPr/>
        <p:txBody>
          <a:bodyPr/>
          <a:lstStyle>
            <a:extLst/>
          </a:lstStyle>
          <a:p>
            <a:fld id="{EB943532-016B-4036-BC56-C7AB811A5352}" type="datetimeFigureOut">
              <a:rPr lang="lt-LT" smtClean="0"/>
              <a:pPr/>
              <a:t>2021.06.03</a:t>
            </a:fld>
            <a:endParaRPr lang="lt-LT"/>
          </a:p>
        </p:txBody>
      </p:sp>
      <p:sp>
        <p:nvSpPr>
          <p:cNvPr id="5" name="Poraštės vietos rezervavimo ženklas 4"/>
          <p:cNvSpPr>
            <a:spLocks noGrp="1"/>
          </p:cNvSpPr>
          <p:nvPr>
            <p:ph type="ftr" sz="quarter" idx="11"/>
          </p:nvPr>
        </p:nvSpPr>
        <p:spPr/>
        <p:txBody>
          <a:bodyPr/>
          <a:lstStyle>
            <a:extLst/>
          </a:lstStyle>
          <a:p>
            <a:endParaRPr lang="lt-LT"/>
          </a:p>
        </p:txBody>
      </p:sp>
      <p:sp>
        <p:nvSpPr>
          <p:cNvPr id="6" name="Skaidrės numerio vietos rezervavimo ženklas 5"/>
          <p:cNvSpPr>
            <a:spLocks noGrp="1"/>
          </p:cNvSpPr>
          <p:nvPr>
            <p:ph type="sldNum" sz="quarter" idx="12"/>
          </p:nvPr>
        </p:nvSpPr>
        <p:spPr/>
        <p:txBody>
          <a:bodyPr/>
          <a:lstStyle>
            <a:extLst/>
          </a:lstStyle>
          <a:p>
            <a:fld id="{0EF45BBE-71B6-4115-8AC1-1A7B6F56FF7F}" type="slidenum">
              <a:rPr lang="lt-LT" smtClean="0"/>
              <a:pPr/>
              <a:t>‹#›</a:t>
            </a:fld>
            <a:endParaRPr lang="lt-L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p:cNvSpPr>
            <a:spLocks noGrp="1"/>
          </p:cNvSpPr>
          <p:nvPr>
            <p:ph type="title" orient="vert"/>
          </p:nvPr>
        </p:nvSpPr>
        <p:spPr>
          <a:xfrm>
            <a:off x="6629400" y="533404"/>
            <a:ext cx="1981200" cy="5257799"/>
          </a:xfrm>
        </p:spPr>
        <p:txBody>
          <a:bodyPr vert="eaVert"/>
          <a:lstStyle>
            <a:extLst/>
          </a:lstStyle>
          <a:p>
            <a:r>
              <a:rPr kumimoji="0" lang="lt-LT" smtClean="0"/>
              <a:t>Spustelėkite, jei norite keisite ruoš. pav. stilių</a:t>
            </a:r>
            <a:endParaRPr kumimoji="0" lang="en-US"/>
          </a:p>
        </p:txBody>
      </p:sp>
      <p:sp>
        <p:nvSpPr>
          <p:cNvPr id="3" name="Vertikalaus teksto vietos rezervavimo ženklas 2"/>
          <p:cNvSpPr>
            <a:spLocks noGrp="1"/>
          </p:cNvSpPr>
          <p:nvPr>
            <p:ph type="body" orient="vert" idx="1"/>
          </p:nvPr>
        </p:nvSpPr>
        <p:spPr>
          <a:xfrm>
            <a:off x="533400" y="533402"/>
            <a:ext cx="5943600" cy="5257801"/>
          </a:xfrm>
        </p:spPr>
        <p:txBody>
          <a:bodyPr vert="eaVert"/>
          <a:lstStyle>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Datos vietos rezervavimo ženklas 3"/>
          <p:cNvSpPr>
            <a:spLocks noGrp="1"/>
          </p:cNvSpPr>
          <p:nvPr>
            <p:ph type="dt" sz="half" idx="10"/>
          </p:nvPr>
        </p:nvSpPr>
        <p:spPr/>
        <p:txBody>
          <a:bodyPr/>
          <a:lstStyle>
            <a:extLst/>
          </a:lstStyle>
          <a:p>
            <a:fld id="{EB943532-016B-4036-BC56-C7AB811A5352}" type="datetimeFigureOut">
              <a:rPr lang="lt-LT" smtClean="0"/>
              <a:pPr/>
              <a:t>2021.06.03</a:t>
            </a:fld>
            <a:endParaRPr lang="lt-LT"/>
          </a:p>
        </p:txBody>
      </p:sp>
      <p:sp>
        <p:nvSpPr>
          <p:cNvPr id="5" name="Poraštės vietos rezervavimo ženklas 4"/>
          <p:cNvSpPr>
            <a:spLocks noGrp="1"/>
          </p:cNvSpPr>
          <p:nvPr>
            <p:ph type="ftr" sz="quarter" idx="11"/>
          </p:nvPr>
        </p:nvSpPr>
        <p:spPr/>
        <p:txBody>
          <a:bodyPr/>
          <a:lstStyle>
            <a:extLst/>
          </a:lstStyle>
          <a:p>
            <a:endParaRPr lang="lt-LT"/>
          </a:p>
        </p:txBody>
      </p:sp>
      <p:sp>
        <p:nvSpPr>
          <p:cNvPr id="6" name="Skaidrės numerio vietos rezervavimo ženklas 5"/>
          <p:cNvSpPr>
            <a:spLocks noGrp="1"/>
          </p:cNvSpPr>
          <p:nvPr>
            <p:ph type="sldNum" sz="quarter" idx="12"/>
          </p:nvPr>
        </p:nvSpPr>
        <p:spPr/>
        <p:txBody>
          <a:bodyPr/>
          <a:lstStyle>
            <a:extLst/>
          </a:lstStyle>
          <a:p>
            <a:fld id="{0EF45BBE-71B6-4115-8AC1-1A7B6F56FF7F}" type="slidenum">
              <a:rPr lang="lt-LT" smtClean="0"/>
              <a:pPr/>
              <a:t>‹#›</a:t>
            </a:fld>
            <a:endParaRPr lang="lt-L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Antraštė 1"/>
          <p:cNvSpPr>
            <a:spLocks noGrp="1"/>
          </p:cNvSpPr>
          <p:nvPr>
            <p:ph type="title"/>
          </p:nvPr>
        </p:nvSpPr>
        <p:spPr>
          <a:xfrm>
            <a:off x="502920" y="4983480"/>
            <a:ext cx="8183880" cy="1051560"/>
          </a:xfrm>
        </p:spPr>
        <p:txBody>
          <a:bodyPr/>
          <a:lstStyle>
            <a:extLst/>
          </a:lstStyle>
          <a:p>
            <a:r>
              <a:rPr kumimoji="0" lang="lt-LT" smtClean="0"/>
              <a:t>Spustelėkite, jei norite keisite ruoš. pav. stilių</a:t>
            </a:r>
            <a:endParaRPr kumimoji="0" lang="en-US"/>
          </a:p>
        </p:txBody>
      </p:sp>
      <p:sp>
        <p:nvSpPr>
          <p:cNvPr id="3" name="Turinio vietos rezervavimo ženklas 2"/>
          <p:cNvSpPr>
            <a:spLocks noGrp="1"/>
          </p:cNvSpPr>
          <p:nvPr>
            <p:ph idx="1"/>
          </p:nvPr>
        </p:nvSpPr>
        <p:spPr>
          <a:xfrm>
            <a:off x="502920" y="530352"/>
            <a:ext cx="8183880" cy="4187952"/>
          </a:xfrm>
        </p:spPr>
        <p:txBody>
          <a:bodyPr/>
          <a:lstStyle>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Datos vietos rezervavimo ženklas 3"/>
          <p:cNvSpPr>
            <a:spLocks noGrp="1"/>
          </p:cNvSpPr>
          <p:nvPr>
            <p:ph type="dt" sz="half" idx="10"/>
          </p:nvPr>
        </p:nvSpPr>
        <p:spPr/>
        <p:txBody>
          <a:bodyPr/>
          <a:lstStyle>
            <a:extLst/>
          </a:lstStyle>
          <a:p>
            <a:fld id="{EB943532-016B-4036-BC56-C7AB811A5352}" type="datetimeFigureOut">
              <a:rPr lang="lt-LT" smtClean="0"/>
              <a:pPr/>
              <a:t>2021.06.03</a:t>
            </a:fld>
            <a:endParaRPr lang="lt-LT"/>
          </a:p>
        </p:txBody>
      </p:sp>
      <p:sp>
        <p:nvSpPr>
          <p:cNvPr id="5" name="Poraštės vietos rezervavimo ženklas 4"/>
          <p:cNvSpPr>
            <a:spLocks noGrp="1"/>
          </p:cNvSpPr>
          <p:nvPr>
            <p:ph type="ftr" sz="quarter" idx="11"/>
          </p:nvPr>
        </p:nvSpPr>
        <p:spPr/>
        <p:txBody>
          <a:bodyPr/>
          <a:lstStyle>
            <a:extLst/>
          </a:lstStyle>
          <a:p>
            <a:endParaRPr lang="lt-LT"/>
          </a:p>
        </p:txBody>
      </p:sp>
      <p:sp>
        <p:nvSpPr>
          <p:cNvPr id="6" name="Skaidrės numerio vietos rezervavimo ženklas 5"/>
          <p:cNvSpPr>
            <a:spLocks noGrp="1"/>
          </p:cNvSpPr>
          <p:nvPr>
            <p:ph type="sldNum" sz="quarter" idx="12"/>
          </p:nvPr>
        </p:nvSpPr>
        <p:spPr/>
        <p:txBody>
          <a:bodyPr/>
          <a:lstStyle>
            <a:extLst/>
          </a:lstStyle>
          <a:p>
            <a:fld id="{0EF45BBE-71B6-4115-8AC1-1A7B6F56FF7F}" type="slidenum">
              <a:rPr lang="lt-LT" smtClean="0"/>
              <a:pPr/>
              <a:t>‹#›</a:t>
            </a:fld>
            <a:endParaRPr lang="lt-L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kcijos antraštė">
    <p:spTree>
      <p:nvGrpSpPr>
        <p:cNvPr id="1" name=""/>
        <p:cNvGrpSpPr/>
        <p:nvPr/>
      </p:nvGrpSpPr>
      <p:grpSpPr>
        <a:xfrm>
          <a:off x="0" y="0"/>
          <a:ext cx="0" cy="0"/>
          <a:chOff x="0" y="0"/>
          <a:chExt cx="0" cy="0"/>
        </a:xfrm>
      </p:grpSpPr>
      <p:sp>
        <p:nvSpPr>
          <p:cNvPr id="14" name="Suapvalintas stačiakampis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Suapvalintas stačiakampis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Antraštė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lt-LT" smtClean="0"/>
              <a:t>Spustelėkite, jei norite keisite ruoš. pav. stilių</a:t>
            </a:r>
            <a:endParaRPr kumimoji="0" lang="en-US"/>
          </a:p>
        </p:txBody>
      </p:sp>
      <p:sp>
        <p:nvSpPr>
          <p:cNvPr id="3" name="Teksto vietos rezervavimo ženklas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lt-LT" smtClean="0"/>
              <a:t>Spustelėkite ruošinio teksto stiliams keisti</a:t>
            </a:r>
          </a:p>
        </p:txBody>
      </p:sp>
      <p:sp>
        <p:nvSpPr>
          <p:cNvPr id="4" name="Datos vietos rezervavimo ženklas 3"/>
          <p:cNvSpPr>
            <a:spLocks noGrp="1"/>
          </p:cNvSpPr>
          <p:nvPr>
            <p:ph type="dt" sz="half" idx="10"/>
          </p:nvPr>
        </p:nvSpPr>
        <p:spPr/>
        <p:txBody>
          <a:bodyPr/>
          <a:lstStyle>
            <a:extLst/>
          </a:lstStyle>
          <a:p>
            <a:fld id="{EB943532-016B-4036-BC56-C7AB811A5352}" type="datetimeFigureOut">
              <a:rPr lang="lt-LT" smtClean="0"/>
              <a:pPr/>
              <a:t>2021.06.03</a:t>
            </a:fld>
            <a:endParaRPr lang="lt-LT"/>
          </a:p>
        </p:txBody>
      </p:sp>
      <p:sp>
        <p:nvSpPr>
          <p:cNvPr id="5" name="Poraštės vietos rezervavimo ženklas 4"/>
          <p:cNvSpPr>
            <a:spLocks noGrp="1"/>
          </p:cNvSpPr>
          <p:nvPr>
            <p:ph type="ftr" sz="quarter" idx="11"/>
          </p:nvPr>
        </p:nvSpPr>
        <p:spPr/>
        <p:txBody>
          <a:bodyPr/>
          <a:lstStyle>
            <a:extLst/>
          </a:lstStyle>
          <a:p>
            <a:endParaRPr lang="lt-LT"/>
          </a:p>
        </p:txBody>
      </p:sp>
      <p:sp>
        <p:nvSpPr>
          <p:cNvPr id="6" name="Skaidrės numerio vietos rezervavimo ženklas 5"/>
          <p:cNvSpPr>
            <a:spLocks noGrp="1"/>
          </p:cNvSpPr>
          <p:nvPr>
            <p:ph type="sldNum" sz="quarter" idx="12"/>
          </p:nvPr>
        </p:nvSpPr>
        <p:spPr/>
        <p:txBody>
          <a:bodyPr/>
          <a:lstStyle>
            <a:extLst/>
          </a:lstStyle>
          <a:p>
            <a:fld id="{0EF45BBE-71B6-4115-8AC1-1A7B6F56FF7F}" type="slidenum">
              <a:rPr lang="lt-LT" smtClean="0"/>
              <a:pPr/>
              <a:t>‹#›</a:t>
            </a:fld>
            <a:endParaRPr lang="lt-L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extLst/>
          </a:lstStyle>
          <a:p>
            <a:r>
              <a:rPr kumimoji="0" lang="lt-LT" smtClean="0"/>
              <a:t>Spustelėkite, jei norite keisite ruoš. pav. stilių</a:t>
            </a:r>
            <a:endParaRPr kumimoji="0" lang="en-US"/>
          </a:p>
        </p:txBody>
      </p:sp>
      <p:sp>
        <p:nvSpPr>
          <p:cNvPr id="3" name="Turinio vietos rezervavimo ženklas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Turinio vietos rezervavimo ženklas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5" name="Datos vietos rezervavimo ženklas 4"/>
          <p:cNvSpPr>
            <a:spLocks noGrp="1"/>
          </p:cNvSpPr>
          <p:nvPr>
            <p:ph type="dt" sz="half" idx="10"/>
          </p:nvPr>
        </p:nvSpPr>
        <p:spPr/>
        <p:txBody>
          <a:bodyPr/>
          <a:lstStyle>
            <a:extLst/>
          </a:lstStyle>
          <a:p>
            <a:fld id="{EB943532-016B-4036-BC56-C7AB811A5352}" type="datetimeFigureOut">
              <a:rPr lang="lt-LT" smtClean="0"/>
              <a:pPr/>
              <a:t>2021.06.03</a:t>
            </a:fld>
            <a:endParaRPr lang="lt-LT"/>
          </a:p>
        </p:txBody>
      </p:sp>
      <p:sp>
        <p:nvSpPr>
          <p:cNvPr id="6" name="Poraštės vietos rezervavimo ženklas 5"/>
          <p:cNvSpPr>
            <a:spLocks noGrp="1"/>
          </p:cNvSpPr>
          <p:nvPr>
            <p:ph type="ftr" sz="quarter" idx="11"/>
          </p:nvPr>
        </p:nvSpPr>
        <p:spPr/>
        <p:txBody>
          <a:bodyPr/>
          <a:lstStyle>
            <a:extLst/>
          </a:lstStyle>
          <a:p>
            <a:endParaRPr lang="lt-LT"/>
          </a:p>
        </p:txBody>
      </p:sp>
      <p:sp>
        <p:nvSpPr>
          <p:cNvPr id="7" name="Skaidrės numerio vietos rezervavimo ženklas 6"/>
          <p:cNvSpPr>
            <a:spLocks noGrp="1"/>
          </p:cNvSpPr>
          <p:nvPr>
            <p:ph type="sldNum" sz="quarter" idx="12"/>
          </p:nvPr>
        </p:nvSpPr>
        <p:spPr/>
        <p:txBody>
          <a:bodyPr/>
          <a:lstStyle>
            <a:extLst/>
          </a:lstStyle>
          <a:p>
            <a:fld id="{0EF45BBE-71B6-4115-8AC1-1A7B6F56FF7F}" type="slidenum">
              <a:rPr lang="lt-LT" smtClean="0"/>
              <a:pPr/>
              <a:t>‹#›</a:t>
            </a:fld>
            <a:endParaRPr lang="lt-L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Antraštė 1"/>
          <p:cNvSpPr>
            <a:spLocks noGrp="1"/>
          </p:cNvSpPr>
          <p:nvPr>
            <p:ph type="title"/>
          </p:nvPr>
        </p:nvSpPr>
        <p:spPr>
          <a:xfrm>
            <a:off x="502920" y="4983480"/>
            <a:ext cx="8183880" cy="1051560"/>
          </a:xfrm>
        </p:spPr>
        <p:txBody>
          <a:bodyPr anchor="b"/>
          <a:lstStyle>
            <a:lvl1pPr>
              <a:defRPr b="1"/>
            </a:lvl1pPr>
            <a:extLst/>
          </a:lstStyle>
          <a:p>
            <a:r>
              <a:rPr kumimoji="0" lang="lt-LT" smtClean="0"/>
              <a:t>Spustelėkite, jei norite keisite ruoš. pav. stilių</a:t>
            </a:r>
            <a:endParaRPr kumimoji="0" lang="en-US"/>
          </a:p>
        </p:txBody>
      </p:sp>
      <p:sp>
        <p:nvSpPr>
          <p:cNvPr id="3" name="Teksto vietos rezervavimo ženklas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lt-LT" smtClean="0"/>
              <a:t>Spustelėkite ruošinio teksto stiliams keisti</a:t>
            </a:r>
          </a:p>
        </p:txBody>
      </p:sp>
      <p:sp>
        <p:nvSpPr>
          <p:cNvPr id="4" name="Teksto vietos rezervavimo ženklas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lt-LT" smtClean="0"/>
              <a:t>Spustelėkite ruošinio teksto stiliams keisti</a:t>
            </a:r>
          </a:p>
        </p:txBody>
      </p:sp>
      <p:sp>
        <p:nvSpPr>
          <p:cNvPr id="5" name="Turinio vietos rezervavimo ženklas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6" name="Turinio vietos rezervavimo ženklas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7" name="Datos vietos rezervavimo ženklas 6"/>
          <p:cNvSpPr>
            <a:spLocks noGrp="1"/>
          </p:cNvSpPr>
          <p:nvPr>
            <p:ph type="dt" sz="half" idx="10"/>
          </p:nvPr>
        </p:nvSpPr>
        <p:spPr/>
        <p:txBody>
          <a:bodyPr/>
          <a:lstStyle>
            <a:extLst/>
          </a:lstStyle>
          <a:p>
            <a:fld id="{EB943532-016B-4036-BC56-C7AB811A5352}" type="datetimeFigureOut">
              <a:rPr lang="lt-LT" smtClean="0"/>
              <a:pPr/>
              <a:t>2021.06.03</a:t>
            </a:fld>
            <a:endParaRPr lang="lt-LT"/>
          </a:p>
        </p:txBody>
      </p:sp>
      <p:sp>
        <p:nvSpPr>
          <p:cNvPr id="8" name="Poraštės vietos rezervavimo ženklas 7"/>
          <p:cNvSpPr>
            <a:spLocks noGrp="1"/>
          </p:cNvSpPr>
          <p:nvPr>
            <p:ph type="ftr" sz="quarter" idx="11"/>
          </p:nvPr>
        </p:nvSpPr>
        <p:spPr/>
        <p:txBody>
          <a:bodyPr/>
          <a:lstStyle>
            <a:extLst/>
          </a:lstStyle>
          <a:p>
            <a:endParaRPr lang="lt-LT"/>
          </a:p>
        </p:txBody>
      </p:sp>
      <p:sp>
        <p:nvSpPr>
          <p:cNvPr id="9" name="Skaidrės numerio vietos rezervavimo ženklas 8"/>
          <p:cNvSpPr>
            <a:spLocks noGrp="1"/>
          </p:cNvSpPr>
          <p:nvPr>
            <p:ph type="sldNum" sz="quarter" idx="12"/>
          </p:nvPr>
        </p:nvSpPr>
        <p:spPr/>
        <p:txBody>
          <a:bodyPr/>
          <a:lstStyle>
            <a:extLst/>
          </a:lstStyle>
          <a:p>
            <a:fld id="{0EF45BBE-71B6-4115-8AC1-1A7B6F56FF7F}" type="slidenum">
              <a:rPr lang="lt-LT" smtClean="0"/>
              <a:pPr/>
              <a:t>‹#›</a:t>
            </a:fld>
            <a:endParaRPr lang="lt-L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Antraštė 1"/>
          <p:cNvSpPr>
            <a:spLocks noGrp="1"/>
          </p:cNvSpPr>
          <p:nvPr>
            <p:ph type="title"/>
          </p:nvPr>
        </p:nvSpPr>
        <p:spPr/>
        <p:txBody>
          <a:bodyPr/>
          <a:lstStyle>
            <a:extLst/>
          </a:lstStyle>
          <a:p>
            <a:r>
              <a:rPr kumimoji="0" lang="lt-LT" smtClean="0"/>
              <a:t>Spustelėkite, jei norite keisite ruoš. pav. stilių</a:t>
            </a:r>
            <a:endParaRPr kumimoji="0" lang="en-US"/>
          </a:p>
        </p:txBody>
      </p:sp>
      <p:sp>
        <p:nvSpPr>
          <p:cNvPr id="3" name="Datos vietos rezervavimo ženklas 2"/>
          <p:cNvSpPr>
            <a:spLocks noGrp="1"/>
          </p:cNvSpPr>
          <p:nvPr>
            <p:ph type="dt" sz="half" idx="10"/>
          </p:nvPr>
        </p:nvSpPr>
        <p:spPr/>
        <p:txBody>
          <a:bodyPr/>
          <a:lstStyle>
            <a:extLst/>
          </a:lstStyle>
          <a:p>
            <a:fld id="{EB943532-016B-4036-BC56-C7AB811A5352}" type="datetimeFigureOut">
              <a:rPr lang="lt-LT" smtClean="0"/>
              <a:pPr/>
              <a:t>2021.06.03</a:t>
            </a:fld>
            <a:endParaRPr lang="lt-LT"/>
          </a:p>
        </p:txBody>
      </p:sp>
      <p:sp>
        <p:nvSpPr>
          <p:cNvPr id="4" name="Poraštės vietos rezervavimo ženklas 3"/>
          <p:cNvSpPr>
            <a:spLocks noGrp="1"/>
          </p:cNvSpPr>
          <p:nvPr>
            <p:ph type="ftr" sz="quarter" idx="11"/>
          </p:nvPr>
        </p:nvSpPr>
        <p:spPr/>
        <p:txBody>
          <a:bodyPr/>
          <a:lstStyle>
            <a:extLst/>
          </a:lstStyle>
          <a:p>
            <a:endParaRPr lang="lt-LT"/>
          </a:p>
        </p:txBody>
      </p:sp>
      <p:sp>
        <p:nvSpPr>
          <p:cNvPr id="5" name="Skaidrės numerio vietos rezervavimo ženklas 4"/>
          <p:cNvSpPr>
            <a:spLocks noGrp="1"/>
          </p:cNvSpPr>
          <p:nvPr>
            <p:ph type="sldNum" sz="quarter" idx="12"/>
          </p:nvPr>
        </p:nvSpPr>
        <p:spPr/>
        <p:txBody>
          <a:bodyPr/>
          <a:lstStyle>
            <a:extLst/>
          </a:lstStyle>
          <a:p>
            <a:fld id="{0EF45BBE-71B6-4115-8AC1-1A7B6F56FF7F}" type="slidenum">
              <a:rPr lang="lt-LT" smtClean="0"/>
              <a:pPr/>
              <a:t>‹#›</a:t>
            </a:fld>
            <a:endParaRPr lang="lt-L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Tuščia">
    <p:spTree>
      <p:nvGrpSpPr>
        <p:cNvPr id="1" name=""/>
        <p:cNvGrpSpPr/>
        <p:nvPr/>
      </p:nvGrpSpPr>
      <p:grpSpPr>
        <a:xfrm>
          <a:off x="0" y="0"/>
          <a:ext cx="0" cy="0"/>
          <a:chOff x="0" y="0"/>
          <a:chExt cx="0" cy="0"/>
        </a:xfrm>
      </p:grpSpPr>
      <p:sp>
        <p:nvSpPr>
          <p:cNvPr id="7" name="Suapvalintas stačiakamp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os vietos rezervavimo ženklas 1"/>
          <p:cNvSpPr>
            <a:spLocks noGrp="1"/>
          </p:cNvSpPr>
          <p:nvPr>
            <p:ph type="dt" sz="half" idx="10"/>
          </p:nvPr>
        </p:nvSpPr>
        <p:spPr/>
        <p:txBody>
          <a:bodyPr/>
          <a:lstStyle>
            <a:extLst/>
          </a:lstStyle>
          <a:p>
            <a:fld id="{EB943532-016B-4036-BC56-C7AB811A5352}" type="datetimeFigureOut">
              <a:rPr lang="lt-LT" smtClean="0"/>
              <a:pPr/>
              <a:t>2021.06.03</a:t>
            </a:fld>
            <a:endParaRPr lang="lt-LT"/>
          </a:p>
        </p:txBody>
      </p:sp>
      <p:sp>
        <p:nvSpPr>
          <p:cNvPr id="3" name="Poraštės vietos rezervavimo ženklas 2"/>
          <p:cNvSpPr>
            <a:spLocks noGrp="1"/>
          </p:cNvSpPr>
          <p:nvPr>
            <p:ph type="ftr" sz="quarter" idx="11"/>
          </p:nvPr>
        </p:nvSpPr>
        <p:spPr/>
        <p:txBody>
          <a:bodyPr/>
          <a:lstStyle>
            <a:extLst/>
          </a:lstStyle>
          <a:p>
            <a:endParaRPr lang="lt-LT"/>
          </a:p>
        </p:txBody>
      </p:sp>
      <p:sp>
        <p:nvSpPr>
          <p:cNvPr id="4" name="Skaidrės numerio vietos rezervavimo ženklas 3"/>
          <p:cNvSpPr>
            <a:spLocks noGrp="1"/>
          </p:cNvSpPr>
          <p:nvPr>
            <p:ph type="sldNum" sz="quarter" idx="12"/>
          </p:nvPr>
        </p:nvSpPr>
        <p:spPr/>
        <p:txBody>
          <a:bodyPr/>
          <a:lstStyle>
            <a:extLst/>
          </a:lstStyle>
          <a:p>
            <a:fld id="{0EF45BBE-71B6-4115-8AC1-1A7B6F56FF7F}" type="slidenum">
              <a:rPr lang="lt-LT" smtClean="0"/>
              <a:pPr/>
              <a:t>‹#›</a:t>
            </a:fld>
            <a:endParaRPr lang="lt-L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Antraštė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lt-LT" smtClean="0"/>
              <a:t>Spustelėkite, jei norite keisite ruoš. pav. stilių</a:t>
            </a:r>
            <a:endParaRPr kumimoji="0" lang="en-US"/>
          </a:p>
        </p:txBody>
      </p:sp>
      <p:sp>
        <p:nvSpPr>
          <p:cNvPr id="3" name="Teksto vietos rezervavimo ženklas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4" name="Turinio vietos rezervavimo ženklas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5" name="Datos vietos rezervavimo ženklas 4"/>
          <p:cNvSpPr>
            <a:spLocks noGrp="1"/>
          </p:cNvSpPr>
          <p:nvPr>
            <p:ph type="dt" sz="half" idx="10"/>
          </p:nvPr>
        </p:nvSpPr>
        <p:spPr/>
        <p:txBody>
          <a:bodyPr/>
          <a:lstStyle>
            <a:extLst/>
          </a:lstStyle>
          <a:p>
            <a:fld id="{EB943532-016B-4036-BC56-C7AB811A5352}" type="datetimeFigureOut">
              <a:rPr lang="lt-LT" smtClean="0"/>
              <a:pPr/>
              <a:t>2021.06.03</a:t>
            </a:fld>
            <a:endParaRPr lang="lt-LT"/>
          </a:p>
        </p:txBody>
      </p:sp>
      <p:sp>
        <p:nvSpPr>
          <p:cNvPr id="6" name="Poraštės vietos rezervavimo ženklas 5"/>
          <p:cNvSpPr>
            <a:spLocks noGrp="1"/>
          </p:cNvSpPr>
          <p:nvPr>
            <p:ph type="ftr" sz="quarter" idx="11"/>
          </p:nvPr>
        </p:nvSpPr>
        <p:spPr/>
        <p:txBody>
          <a:bodyPr/>
          <a:lstStyle>
            <a:extLst/>
          </a:lstStyle>
          <a:p>
            <a:endParaRPr lang="lt-LT"/>
          </a:p>
        </p:txBody>
      </p:sp>
      <p:sp>
        <p:nvSpPr>
          <p:cNvPr id="7" name="Skaidrės numerio vietos rezervavimo ženklas 6"/>
          <p:cNvSpPr>
            <a:spLocks noGrp="1"/>
          </p:cNvSpPr>
          <p:nvPr>
            <p:ph type="sldNum" sz="quarter" idx="12"/>
          </p:nvPr>
        </p:nvSpPr>
        <p:spPr/>
        <p:txBody>
          <a:bodyPr/>
          <a:lstStyle>
            <a:extLst/>
          </a:lstStyle>
          <a:p>
            <a:fld id="{0EF45BBE-71B6-4115-8AC1-1A7B6F56FF7F}" type="slidenum">
              <a:rPr lang="lt-LT" smtClean="0"/>
              <a:pPr/>
              <a:t>‹#›</a:t>
            </a:fld>
            <a:endParaRPr lang="lt-L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aveikslėlis ir antraštė">
    <p:spTree>
      <p:nvGrpSpPr>
        <p:cNvPr id="1" name=""/>
        <p:cNvGrpSpPr/>
        <p:nvPr/>
      </p:nvGrpSpPr>
      <p:grpSpPr>
        <a:xfrm>
          <a:off x="0" y="0"/>
          <a:ext cx="0" cy="0"/>
          <a:chOff x="0" y="0"/>
          <a:chExt cx="0" cy="0"/>
        </a:xfrm>
      </p:grpSpPr>
      <p:sp>
        <p:nvSpPr>
          <p:cNvPr id="15" name="Suapvalintas stačiakampis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Kvadratas su vienu užapvalintu kampu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Antraštė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lt-LT" smtClean="0"/>
              <a:t>Spustelėkite, jei norite keisite ruoš. pav. stilių</a:t>
            </a:r>
            <a:endParaRPr kumimoji="0" lang="en-US"/>
          </a:p>
        </p:txBody>
      </p:sp>
      <p:sp>
        <p:nvSpPr>
          <p:cNvPr id="4" name="Teksto vietos rezervavimo ženklas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lt-LT" smtClean="0"/>
              <a:t>Spustelėkite ruošinio teksto stiliams keisti</a:t>
            </a:r>
          </a:p>
          <a:p>
            <a:pPr lvl="1" eaLnBrk="1" latinLnBrk="0" hangingPunct="1"/>
            <a:r>
              <a:rPr lang="lt-LT" smtClean="0"/>
              <a:t>Antras lygmuo</a:t>
            </a:r>
          </a:p>
          <a:p>
            <a:pPr lvl="2" eaLnBrk="1" latinLnBrk="0" hangingPunct="1"/>
            <a:r>
              <a:rPr lang="lt-LT" smtClean="0"/>
              <a:t>Trečias lygmuo</a:t>
            </a:r>
          </a:p>
          <a:p>
            <a:pPr lvl="3" eaLnBrk="1" latinLnBrk="0" hangingPunct="1"/>
            <a:r>
              <a:rPr lang="lt-LT" smtClean="0"/>
              <a:t>Ketvirtas lygmuo</a:t>
            </a:r>
          </a:p>
          <a:p>
            <a:pPr lvl="4" eaLnBrk="1" latinLnBrk="0" hangingPunct="1"/>
            <a:r>
              <a:rPr lang="lt-LT" smtClean="0"/>
              <a:t>Penktas lygmuo</a:t>
            </a:r>
            <a:endParaRPr kumimoji="0" lang="en-US"/>
          </a:p>
        </p:txBody>
      </p:sp>
      <p:sp>
        <p:nvSpPr>
          <p:cNvPr id="5" name="Datos vietos rezervavimo ženklas 4"/>
          <p:cNvSpPr>
            <a:spLocks noGrp="1"/>
          </p:cNvSpPr>
          <p:nvPr>
            <p:ph type="dt" sz="half" idx="10"/>
          </p:nvPr>
        </p:nvSpPr>
        <p:spPr/>
        <p:txBody>
          <a:bodyPr/>
          <a:lstStyle>
            <a:extLst/>
          </a:lstStyle>
          <a:p>
            <a:fld id="{EB943532-016B-4036-BC56-C7AB811A5352}" type="datetimeFigureOut">
              <a:rPr lang="lt-LT" smtClean="0"/>
              <a:pPr/>
              <a:t>2021.06.03</a:t>
            </a:fld>
            <a:endParaRPr lang="lt-LT"/>
          </a:p>
        </p:txBody>
      </p:sp>
      <p:sp>
        <p:nvSpPr>
          <p:cNvPr id="6" name="Poraštės vietos rezervavimo ženklas 5"/>
          <p:cNvSpPr>
            <a:spLocks noGrp="1"/>
          </p:cNvSpPr>
          <p:nvPr>
            <p:ph type="ftr" sz="quarter" idx="11"/>
          </p:nvPr>
        </p:nvSpPr>
        <p:spPr/>
        <p:txBody>
          <a:bodyPr/>
          <a:lstStyle>
            <a:extLst/>
          </a:lstStyle>
          <a:p>
            <a:endParaRPr lang="lt-LT"/>
          </a:p>
        </p:txBody>
      </p:sp>
      <p:sp>
        <p:nvSpPr>
          <p:cNvPr id="7" name="Skaidrės numerio vietos rezervavimo ženklas 6"/>
          <p:cNvSpPr>
            <a:spLocks noGrp="1"/>
          </p:cNvSpPr>
          <p:nvPr>
            <p:ph type="sldNum" sz="quarter" idx="12"/>
          </p:nvPr>
        </p:nvSpPr>
        <p:spPr/>
        <p:txBody>
          <a:bodyPr/>
          <a:lstStyle>
            <a:extLst/>
          </a:lstStyle>
          <a:p>
            <a:fld id="{0EF45BBE-71B6-4115-8AC1-1A7B6F56FF7F}" type="slidenum">
              <a:rPr lang="lt-LT" smtClean="0"/>
              <a:pPr/>
              <a:t>‹#›</a:t>
            </a:fld>
            <a:endParaRPr lang="lt-LT"/>
          </a:p>
        </p:txBody>
      </p:sp>
      <p:sp>
        <p:nvSpPr>
          <p:cNvPr id="3" name="Paveikslėlio vietos rezervavimo ženklas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lt-LT" smtClean="0"/>
              <a:t>Spustelėkite piktogramą, jei norite įtraukti paveikslėlį</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Suapvalintas stačiakampis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uapvalintas stačiakampis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Pavadinimo vietos rezervavimo ženklas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lt-LT" smtClean="0"/>
              <a:t>Spustelėkite, jei norite keisite ruoš. pav. stilių</a:t>
            </a:r>
            <a:endParaRPr kumimoji="0" lang="en-US"/>
          </a:p>
        </p:txBody>
      </p:sp>
      <p:sp>
        <p:nvSpPr>
          <p:cNvPr id="4" name="Teksto vietos rezervavimo ženklas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lt-LT" smtClean="0"/>
              <a:t>Spustelėkite ruošinio teksto stiliams keisti</a:t>
            </a:r>
          </a:p>
          <a:p>
            <a:pPr lvl="1" eaLnBrk="1" latinLnBrk="0" hangingPunct="1"/>
            <a:r>
              <a:rPr kumimoji="0" lang="lt-LT" smtClean="0"/>
              <a:t>Antras lygmuo</a:t>
            </a:r>
          </a:p>
          <a:p>
            <a:pPr lvl="2" eaLnBrk="1" latinLnBrk="0" hangingPunct="1"/>
            <a:r>
              <a:rPr kumimoji="0" lang="lt-LT" smtClean="0"/>
              <a:t>Trečias lygmuo</a:t>
            </a:r>
          </a:p>
          <a:p>
            <a:pPr lvl="3" eaLnBrk="1" latinLnBrk="0" hangingPunct="1"/>
            <a:r>
              <a:rPr kumimoji="0" lang="lt-LT" smtClean="0"/>
              <a:t>Ketvirtas lygmuo</a:t>
            </a:r>
          </a:p>
          <a:p>
            <a:pPr lvl="4" eaLnBrk="1" latinLnBrk="0" hangingPunct="1"/>
            <a:r>
              <a:rPr kumimoji="0" lang="lt-LT" smtClean="0"/>
              <a:t>Penktas lygmuo</a:t>
            </a:r>
            <a:endParaRPr kumimoji="0" lang="en-US"/>
          </a:p>
        </p:txBody>
      </p:sp>
      <p:sp>
        <p:nvSpPr>
          <p:cNvPr id="25" name="Datos vietos rezervavimo ženklas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EB943532-016B-4036-BC56-C7AB811A5352}" type="datetimeFigureOut">
              <a:rPr lang="lt-LT" smtClean="0"/>
              <a:pPr/>
              <a:t>2021.06.03</a:t>
            </a:fld>
            <a:endParaRPr lang="lt-LT"/>
          </a:p>
        </p:txBody>
      </p:sp>
      <p:sp>
        <p:nvSpPr>
          <p:cNvPr id="18" name="Poraštės vietos rezervavimo ženklas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lt-LT"/>
          </a:p>
        </p:txBody>
      </p:sp>
      <p:sp>
        <p:nvSpPr>
          <p:cNvPr id="5" name="Skaidrės numerio vietos rezervavimo ženklas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0EF45BBE-71B6-4115-8AC1-1A7B6F56FF7F}" type="slidenum">
              <a:rPr lang="lt-LT" smtClean="0"/>
              <a:pPr/>
              <a:t>‹#›</a:t>
            </a:fld>
            <a:endParaRPr lang="lt-LT"/>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chart" Target="../charts/chart13.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chart" Target="../charts/chart16.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chart" Target="../charts/chart17.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chart" Target="../charts/chart18.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chart" Target="../charts/chart19.xml"/><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a:xfrm>
            <a:off x="539552" y="1820206"/>
            <a:ext cx="7955224" cy="1828800"/>
          </a:xfrm>
        </p:spPr>
        <p:txBody>
          <a:bodyPr>
            <a:normAutofit/>
          </a:bodyPr>
          <a:lstStyle/>
          <a:p>
            <a:pPr algn="ctr"/>
            <a:r>
              <a:rPr lang="lt-LT" dirty="0" smtClean="0">
                <a:solidFill>
                  <a:schemeClr val="tx1"/>
                </a:solidFill>
              </a:rPr>
              <a:t>“Plačiojo” vidaus audito ataskaita</a:t>
            </a:r>
            <a:endParaRPr lang="lt-LT" dirty="0">
              <a:solidFill>
                <a:schemeClr val="tx1"/>
              </a:solidFill>
            </a:endParaRPr>
          </a:p>
        </p:txBody>
      </p:sp>
      <p:sp>
        <p:nvSpPr>
          <p:cNvPr id="3" name="Paantraštė 2"/>
          <p:cNvSpPr>
            <a:spLocks noGrp="1"/>
          </p:cNvSpPr>
          <p:nvPr>
            <p:ph type="subTitle" idx="1"/>
          </p:nvPr>
        </p:nvSpPr>
        <p:spPr/>
        <p:txBody>
          <a:bodyPr>
            <a:normAutofit/>
          </a:bodyPr>
          <a:lstStyle/>
          <a:p>
            <a:r>
              <a:rPr lang="lt-LT" sz="2400" dirty="0" smtClean="0">
                <a:solidFill>
                  <a:schemeClr val="tx1"/>
                </a:solidFill>
              </a:rPr>
              <a:t>2021 m. balandžio 1 d.</a:t>
            </a:r>
            <a:endParaRPr lang="lt-LT" sz="2400"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332656"/>
            <a:ext cx="8183880" cy="864096"/>
          </a:xfrm>
        </p:spPr>
        <p:txBody>
          <a:bodyPr>
            <a:normAutofit/>
          </a:bodyPr>
          <a:lstStyle/>
          <a:p>
            <a:pPr algn="ctr"/>
            <a:r>
              <a:rPr lang="lt-LT" sz="3000" dirty="0" smtClean="0">
                <a:solidFill>
                  <a:schemeClr val="tx1"/>
                </a:solidFill>
                <a:effectLst/>
              </a:rPr>
              <a:t>1.3. Mokyklos vidaus ir išorės ryšiai</a:t>
            </a:r>
            <a:endParaRPr lang="lt-LT" sz="3000" dirty="0"/>
          </a:p>
        </p:txBody>
      </p:sp>
      <p:graphicFrame>
        <p:nvGraphicFramePr>
          <p:cNvPr id="3" name="Diagrama 2"/>
          <p:cNvGraphicFramePr/>
          <p:nvPr/>
        </p:nvGraphicFramePr>
        <p:xfrm>
          <a:off x="467544" y="1268760"/>
          <a:ext cx="8280920" cy="489654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95536" y="332656"/>
            <a:ext cx="8424936" cy="6401753"/>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Mokyklos vieta bendruomenėje </a:t>
            </a:r>
            <a:r>
              <a:rPr lang="lt-LT" sz="3200" dirty="0" smtClean="0">
                <a:latin typeface="Arial" pitchFamily="34" charset="0"/>
                <a:cs typeface="Arial" pitchFamily="34" charset="0"/>
              </a:rPr>
              <a:t>- </a:t>
            </a:r>
            <a:r>
              <a:rPr lang="lt-LT" sz="2000" dirty="0" smtClean="0">
                <a:latin typeface="Arial" pitchFamily="34" charset="0"/>
                <a:cs typeface="Arial" pitchFamily="34" charset="0"/>
              </a:rPr>
              <a:t>4 lygis – 47 ir 57 respondentų teigia, kad darželio veikla optimaliai tenkina vietos bendruomenės poreikius. Darželis nuolat kuria ir organizuoja prasmingus vietos bendruomenei skirtus projektus bei programas. 1 lygis – 0 respondentų.</a:t>
            </a:r>
            <a:endParaRPr lang="lt-LT" sz="2000" b="1" dirty="0" smtClean="0">
              <a:latin typeface="Arial" pitchFamily="34" charset="0"/>
              <a:cs typeface="Arial" pitchFamily="34" charset="0"/>
            </a:endParaRPr>
          </a:p>
          <a:p>
            <a:pPr algn="just">
              <a:buFont typeface="Wingdings" pitchFamily="2" charset="2"/>
              <a:buChar char="Ø"/>
            </a:pPr>
            <a:endParaRPr lang="lt-LT" b="1"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Bendravimas ir bendradarbiavimas su socialiniais partneriais ir atvirumas pokyčiams</a:t>
            </a:r>
            <a:r>
              <a:rPr lang="lt-LT" sz="2000" dirty="0" smtClean="0">
                <a:latin typeface="Arial" pitchFamily="34" charset="0"/>
                <a:cs typeface="Arial" pitchFamily="34" charset="0"/>
              </a:rPr>
              <a:t> – </a:t>
            </a:r>
            <a:r>
              <a:rPr lang="lt-LT" sz="2000" b="1" dirty="0" smtClean="0">
                <a:latin typeface="Arial" pitchFamily="34" charset="0"/>
                <a:cs typeface="Arial" pitchFamily="34" charset="0"/>
              </a:rPr>
              <a:t>4 lygis – </a:t>
            </a:r>
            <a:r>
              <a:rPr lang="lt-LT" sz="2000" dirty="0" smtClean="0">
                <a:latin typeface="Arial" pitchFamily="34" charset="0"/>
                <a:cs typeface="Arial" pitchFamily="34" charset="0"/>
              </a:rPr>
              <a:t>17 respondentų mano, jog yra sukurta bendravimo ir bendradarbiavimo su socialiniais partneriais sistema. Darželio ryšiai yra įvairūs, tikslingi, turintys teigiamą poveikį mokyklos veiklai ir visai bendruomenei. Tik 2 respondentai pažymėjo 1 lygį. </a:t>
            </a:r>
          </a:p>
          <a:p>
            <a:pPr algn="just">
              <a:buFont typeface="Wingdings" pitchFamily="2" charset="2"/>
              <a:buChar char="Ø"/>
            </a:pPr>
            <a:r>
              <a:rPr lang="lt-LT" sz="2000" b="1" dirty="0" smtClean="0">
                <a:latin typeface="Arial" pitchFamily="34" charset="0"/>
                <a:cs typeface="Arial" pitchFamily="34" charset="0"/>
              </a:rPr>
              <a:t>Mokyklos bendruomenės narių bendravimo ir bendradarbiavimo kokybė </a:t>
            </a:r>
            <a:r>
              <a:rPr lang="lt-LT" sz="2000" dirty="0" smtClean="0">
                <a:latin typeface="Arial" pitchFamily="34" charset="0"/>
                <a:cs typeface="Arial" pitchFamily="34" charset="0"/>
              </a:rPr>
              <a:t>- 4 lygis – 28 respondentai teigia, kad darželio veikla grindžiama visų bendruomenės narių bendravimu ir bendradarbiavimu. Veikia veiksminga bendravimo ir bendradarbiavimo sistema. 1 lygis – 0 respondentų.</a:t>
            </a:r>
          </a:p>
          <a:p>
            <a:pPr algn="just">
              <a:buFont typeface="Wingdings" pitchFamily="2" charset="2"/>
              <a:buChar char="Ø"/>
            </a:pPr>
            <a:r>
              <a:rPr lang="lt-LT" sz="2000" b="1" dirty="0" smtClean="0">
                <a:latin typeface="Arial" pitchFamily="34" charset="0"/>
                <a:cs typeface="Arial" pitchFamily="34" charset="0"/>
              </a:rPr>
              <a:t> Atvirumas pokyčiams – </a:t>
            </a:r>
            <a:r>
              <a:rPr lang="lt-LT" sz="2000" dirty="0" smtClean="0">
                <a:latin typeface="Arial" pitchFamily="34" charset="0"/>
                <a:cs typeface="Arial" pitchFamily="34" charset="0"/>
              </a:rPr>
              <a:t>4 lygis – 29 respondentai mano, kad darželis atviras pokyčiams. Analizuoja ir vertina pokyčius, vykstančius visuomenėje, kuria prasmingų pokyčių įgyvendinimo strategijas. Tik 2 respondentai pažymėjo 1 lygį.</a:t>
            </a:r>
          </a:p>
          <a:p>
            <a:pPr algn="just">
              <a:buFont typeface="Wingdings" pitchFamily="2" charset="2"/>
              <a:buChar char="Ø"/>
            </a:pPr>
            <a:endParaRPr lang="lt-LT" sz="2000"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620688"/>
            <a:ext cx="8183880" cy="1008112"/>
          </a:xfrm>
        </p:spPr>
        <p:txBody>
          <a:bodyPr>
            <a:normAutofit/>
          </a:bodyPr>
          <a:lstStyle/>
          <a:p>
            <a:pPr algn="ctr"/>
            <a:r>
              <a:rPr lang="lt-LT" sz="3000" dirty="0" smtClean="0">
                <a:solidFill>
                  <a:schemeClr val="tx1"/>
                </a:solidFill>
                <a:effectLst/>
              </a:rPr>
              <a:t>2. VAIKO UGDYMAS IR UGDYMASIS </a:t>
            </a:r>
            <a:br>
              <a:rPr lang="lt-LT" sz="3000" dirty="0" smtClean="0">
                <a:solidFill>
                  <a:schemeClr val="tx1"/>
                </a:solidFill>
                <a:effectLst/>
              </a:rPr>
            </a:br>
            <a:r>
              <a:rPr lang="lt-LT" sz="3000" dirty="0" smtClean="0">
                <a:solidFill>
                  <a:schemeClr val="tx1"/>
                </a:solidFill>
                <a:effectLst/>
              </a:rPr>
              <a:t> 2.1. Ugdymo turinys </a:t>
            </a:r>
            <a:endParaRPr lang="lt-LT" sz="3000" dirty="0">
              <a:solidFill>
                <a:schemeClr val="tx1"/>
              </a:solidFill>
              <a:effectLst/>
            </a:endParaRPr>
          </a:p>
        </p:txBody>
      </p:sp>
      <p:graphicFrame>
        <p:nvGraphicFramePr>
          <p:cNvPr id="3" name="Diagrama 2"/>
          <p:cNvGraphicFramePr/>
          <p:nvPr/>
        </p:nvGraphicFramePr>
        <p:xfrm>
          <a:off x="539552" y="1619250"/>
          <a:ext cx="8208911" cy="476207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251520" y="620688"/>
            <a:ext cx="8640960" cy="7663636"/>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Programos atitiktis pagal valstybės nustatytus reikalavimus</a:t>
            </a:r>
            <a:r>
              <a:rPr lang="lt-LT" sz="2000" dirty="0" smtClean="0">
                <a:latin typeface="Arial" pitchFamily="34" charset="0"/>
                <a:cs typeface="Arial" pitchFamily="34" charset="0"/>
              </a:rPr>
              <a:t> - 4 lygis – 46 respondentai teigia, kad</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darželyje parengta ugdymo programa atitinka valstybės nustatytus reikalavimus, vietos bendruomenės poreikius. Rengiant programą dalyvauja mokytojai ir kiti mokyklos bendruomenės nariai. Tik 1 respondentas pažymėjo 1 lygį.</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Programų tarpusavio dermė – </a:t>
            </a:r>
            <a:r>
              <a:rPr lang="lt-LT" sz="2000" dirty="0" smtClean="0">
                <a:latin typeface="Arial" pitchFamily="34" charset="0"/>
                <a:cs typeface="Arial" pitchFamily="34" charset="0"/>
              </a:rPr>
              <a:t>39 respondentai teigia</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jog visos įgyvendinamos programos dera su mokyklos parengta ugdymo programa, užtikrina ugdymo tęstinumą, yra orientuotos į visuminį vaiko ugdymą. 1 lygis – 0 respondentų.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Programų atitiktis vaikų ugdymosi poreikiams ir interesams. Ugdymo(si) aplinkos, priemonių atitiktis pagal vaikų amžių, poreikius bei interesus </a:t>
            </a:r>
            <a:r>
              <a:rPr lang="lt-LT" sz="2000" dirty="0" smtClean="0">
                <a:latin typeface="Arial" pitchFamily="34" charset="0"/>
                <a:cs typeface="Arial" pitchFamily="34" charset="0"/>
              </a:rPr>
              <a:t>– 4 lygis  - 43 respondentai mano, kad programų tikslai, uždaviniai ir turinys atitinka vaikų amžių, poreikius, galimybes ir interesus. Programų atnaujinimas siejamas su pasikeitusiais vaikų poreikiais.</a:t>
            </a:r>
            <a:r>
              <a:rPr lang="lt-LT" sz="2000" dirty="0" smtClean="0"/>
              <a:t> </a:t>
            </a:r>
            <a:r>
              <a:rPr lang="lt-LT" sz="2000" dirty="0" smtClean="0">
                <a:latin typeface="Arial" pitchFamily="34" charset="0"/>
                <a:cs typeface="Arial" pitchFamily="34" charset="0"/>
              </a:rPr>
              <a:t>Mokyklos vidaus ir išorės aplinka atitinka vaikų amžių, poreikius, interesus. </a:t>
            </a:r>
          </a:p>
          <a:p>
            <a:pPr algn="just">
              <a:buFont typeface="Wingdings" pitchFamily="2" charset="2"/>
              <a:buChar char="Ø"/>
            </a:pPr>
            <a:endParaRPr lang="lt-LT" sz="2000" dirty="0" smtClean="0">
              <a:latin typeface="Arial" pitchFamily="34" charset="0"/>
              <a:cs typeface="Arial" pitchFamily="34" charset="0"/>
            </a:endParaRPr>
          </a:p>
          <a:p>
            <a:pPr algn="just">
              <a:buFont typeface="Wingdings" pitchFamily="2" charset="2"/>
              <a:buChar char="Ø"/>
            </a:pPr>
            <a:endParaRPr lang="lt-LT" sz="2000" b="1" dirty="0" smtClean="0">
              <a:latin typeface="Arial" pitchFamily="34" charset="0"/>
              <a:cs typeface="Arial" pitchFamily="34" charset="0"/>
            </a:endParaRPr>
          </a:p>
          <a:p>
            <a:pPr>
              <a:buFont typeface="Wingdings" pitchFamily="2" charset="2"/>
              <a:buChar char="Ø"/>
            </a:pPr>
            <a:endParaRPr lang="lt-LT" sz="3200" b="1" dirty="0" smtClean="0">
              <a:latin typeface="Arial" pitchFamily="34" charset="0"/>
              <a:cs typeface="Arial" pitchFamily="34" charset="0"/>
            </a:endParaRPr>
          </a:p>
          <a:p>
            <a:pPr>
              <a:buFont typeface="Wingdings" pitchFamily="2" charset="2"/>
              <a:buChar char="Ø"/>
            </a:pPr>
            <a:endParaRPr lang="lt-LT" sz="3200" b="1" dirty="0" smtClean="0">
              <a:latin typeface="Arial" pitchFamily="34" charset="0"/>
              <a:cs typeface="Arial" pitchFamily="34" charset="0"/>
            </a:endParaRPr>
          </a:p>
          <a:p>
            <a:pPr>
              <a:buFont typeface="Wingdings" pitchFamily="2" charset="2"/>
              <a:buChar char="Ø"/>
            </a:pPr>
            <a:endParaRPr lang="lt-LT" sz="3000" b="1" dirty="0" smtClean="0">
              <a:latin typeface="Arial" pitchFamily="34" charset="0"/>
              <a:cs typeface="Arial" pitchFamily="34" charset="0"/>
            </a:endParaRPr>
          </a:p>
          <a:p>
            <a:pPr>
              <a:buFont typeface="Wingdings" pitchFamily="2" charset="2"/>
              <a:buChar char="Ø"/>
            </a:pPr>
            <a:endParaRPr lang="lt-LT"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23528" y="332656"/>
            <a:ext cx="8183880" cy="1051560"/>
          </a:xfrm>
        </p:spPr>
        <p:txBody>
          <a:bodyPr>
            <a:normAutofit/>
          </a:bodyPr>
          <a:lstStyle/>
          <a:p>
            <a:pPr algn="ctr"/>
            <a:r>
              <a:rPr lang="lt-LT" sz="3000" dirty="0" smtClean="0">
                <a:solidFill>
                  <a:schemeClr val="tx1"/>
                </a:solidFill>
                <a:effectLst/>
              </a:rPr>
              <a:t>2.2. Ugdymo(si) turinio ir procedūrų planavimas</a:t>
            </a:r>
            <a:endParaRPr lang="lt-LT" sz="3000" dirty="0"/>
          </a:p>
        </p:txBody>
      </p:sp>
      <p:graphicFrame>
        <p:nvGraphicFramePr>
          <p:cNvPr id="3" name="Diagrama 2"/>
          <p:cNvGraphicFramePr/>
          <p:nvPr/>
        </p:nvGraphicFramePr>
        <p:xfrm>
          <a:off x="539552" y="1340768"/>
          <a:ext cx="8208912" cy="46805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188640"/>
            <a:ext cx="8568952" cy="5478423"/>
          </a:xfrm>
          <a:prstGeom prst="rect">
            <a:avLst/>
          </a:prstGeom>
        </p:spPr>
        <p:txBody>
          <a:bodyPr wrap="square">
            <a:spAutoFit/>
          </a:bodyPr>
          <a:lstStyle/>
          <a:p>
            <a:pPr algn="just"/>
            <a:endParaRPr lang="lt-LT" sz="3200" dirty="0" smtClean="0"/>
          </a:p>
          <a:p>
            <a:pPr algn="just">
              <a:buFont typeface="Wingdings" pitchFamily="2" charset="2"/>
              <a:buChar char="Ø"/>
            </a:pPr>
            <a:r>
              <a:rPr lang="lt-LT" sz="2000" b="1" dirty="0" smtClean="0">
                <a:latin typeface="Arial" pitchFamily="34" charset="0"/>
                <a:cs typeface="Arial" pitchFamily="34" charset="0"/>
              </a:rPr>
              <a:t>Metodinė pagalba planavimui </a:t>
            </a:r>
            <a:r>
              <a:rPr lang="lt-LT" sz="2000" dirty="0" smtClean="0">
                <a:latin typeface="Arial" pitchFamily="34" charset="0"/>
                <a:cs typeface="Arial" pitchFamily="34" charset="0"/>
              </a:rPr>
              <a:t>- 4 lygis – 33 respondentai teigia, kad sistemingai, įvairiomis formomis teikiamos rekomendacijos, konsultacijos; sudaromos galimybės įvairiais būdais dalytis gerąja patirtimi. 1 lygis – 0 respondentų.</a:t>
            </a:r>
          </a:p>
          <a:p>
            <a:pPr algn="just"/>
            <a:endParaRPr lang="lt-LT" sz="2000" b="1"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Ugdymo turinio ir kasdienės veiklos planavimas </a:t>
            </a:r>
            <a:r>
              <a:rPr lang="lt-LT" sz="2000" dirty="0" smtClean="0">
                <a:latin typeface="Arial" pitchFamily="34" charset="0"/>
                <a:cs typeface="Arial" pitchFamily="34" charset="0"/>
              </a:rPr>
              <a:t>- 4 lygis – 32 respondentai sako, kad nuoseklus kasdienis veiklos planavimas atliepia darželio programos turinį, grupės ir individualius vaikų ugdymosi poreikius, aiškiai orientuotas į ugdymo tikslų ir uždavinių įgyvendinimą. 1 respondentas pažymėjo 1 lygį.</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Planavimo procedūrų kokybė </a:t>
            </a:r>
            <a:r>
              <a:rPr lang="lt-LT" sz="2000" dirty="0" smtClean="0">
                <a:latin typeface="Arial" pitchFamily="34" charset="0"/>
                <a:cs typeface="Arial" pitchFamily="34" charset="0"/>
              </a:rPr>
              <a:t>– 4 lygis – 26 respondentai mano, kad planai integralūs, lankstūs, iš dalies orientuoti į vaikų poreikius, interesus, gebėjimus bei visuminį vaiko ugdymą. 1 lygis – 0 respondentų.</a:t>
            </a:r>
            <a:endParaRPr lang="lt-LT" sz="2000" b="1" dirty="0" smtClean="0">
              <a:latin typeface="Arial" pitchFamily="34" charset="0"/>
              <a:cs typeface="Arial" pitchFamily="34" charset="0"/>
            </a:endParaRPr>
          </a:p>
          <a:p>
            <a:pPr algn="just">
              <a:buFont typeface="Wingdings" pitchFamily="2" charset="2"/>
              <a:buChar char="Ø"/>
            </a:pPr>
            <a:endParaRPr lang="lt-LT" b="1" dirty="0" smtClean="0">
              <a:latin typeface="Arial" pitchFamily="34" charset="0"/>
              <a:cs typeface="Arial" pitchFamily="34" charset="0"/>
            </a:endParaRPr>
          </a:p>
          <a:p>
            <a:pPr algn="just">
              <a:buFont typeface="Wingdings" pitchFamily="2" charset="2"/>
              <a:buChar char="Ø"/>
            </a:pPr>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332656"/>
            <a:ext cx="8183880" cy="1051560"/>
          </a:xfrm>
        </p:spPr>
        <p:txBody>
          <a:bodyPr>
            <a:normAutofit fontScale="90000"/>
          </a:bodyPr>
          <a:lstStyle/>
          <a:p>
            <a:r>
              <a:rPr lang="lt-LT" dirty="0" smtClean="0">
                <a:solidFill>
                  <a:schemeClr val="tx1"/>
                </a:solidFill>
                <a:effectLst/>
              </a:rPr>
              <a:t>2.3. Ugdymo(si) proceso kokybė</a:t>
            </a:r>
            <a:endParaRPr lang="lt-LT" dirty="0">
              <a:solidFill>
                <a:schemeClr val="tx1"/>
              </a:solidFill>
              <a:effectLst/>
            </a:endParaRPr>
          </a:p>
        </p:txBody>
      </p:sp>
      <p:graphicFrame>
        <p:nvGraphicFramePr>
          <p:cNvPr id="3" name="Diagrama 2"/>
          <p:cNvGraphicFramePr/>
          <p:nvPr/>
        </p:nvGraphicFramePr>
        <p:xfrm>
          <a:off x="467544" y="1619250"/>
          <a:ext cx="8280919" cy="469007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251520" y="0"/>
            <a:ext cx="8640960" cy="7325082"/>
          </a:xfrm>
          <a:prstGeom prst="rect">
            <a:avLst/>
          </a:prstGeom>
        </p:spPr>
        <p:txBody>
          <a:bodyPr wrap="square">
            <a:spAutoFit/>
          </a:bodyPr>
          <a:lstStyle/>
          <a:p>
            <a:pPr algn="just"/>
            <a:endParaRPr lang="lt-LT" sz="3200" dirty="0" smtClean="0"/>
          </a:p>
          <a:p>
            <a:pPr algn="just">
              <a:buFont typeface="Wingdings" pitchFamily="2" charset="2"/>
              <a:buChar char="Ø"/>
            </a:pPr>
            <a:r>
              <a:rPr lang="lt-LT" sz="2000" b="1" dirty="0" smtClean="0">
                <a:latin typeface="Arial" pitchFamily="34" charset="0"/>
                <a:cs typeface="Arial" pitchFamily="34" charset="0"/>
              </a:rPr>
              <a:t>Ugdomosios veiklos tikslingumas, veiksmingumas, kūrybiškumas, </a:t>
            </a:r>
            <a:r>
              <a:rPr lang="lt-LT" sz="2000" b="1" dirty="0" err="1" smtClean="0">
                <a:latin typeface="Arial" pitchFamily="34" charset="0"/>
                <a:cs typeface="Arial" pitchFamily="34" charset="0"/>
              </a:rPr>
              <a:t>sistemingumas</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- 4 lygis – 45 respondentai: ugdomoji veikla atliepia vaikų ugdymosi poreikius, interesus bei gebėjimus, yra tikslinga ir veiksminga, įvairi ir kūrybiška. 1 lygis – 0 respondentų.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Ugdymo organizavimo kokybė  </a:t>
            </a:r>
            <a:r>
              <a:rPr lang="lt-LT" sz="2000" dirty="0" smtClean="0">
                <a:latin typeface="Arial" pitchFamily="34" charset="0"/>
                <a:cs typeface="Arial" pitchFamily="34" charset="0"/>
              </a:rPr>
              <a:t>- 4 lygis – 39 respondentai: ugdymo organizavimas yra tikslingas, lankstus, pagrįstas planavimu. Ugdymo metodai, būdai, formos parenkami atsižvelgiant į ugdymo tikslus ir uždavinius, vaikų amžių, gebėjimus ir poreikius. 1 lygis – 0 respondentų.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Mokytojo ir ugdytinio sąveika </a:t>
            </a:r>
            <a:r>
              <a:rPr lang="lt-LT" sz="2000" dirty="0" smtClean="0">
                <a:latin typeface="Arial" pitchFamily="34" charset="0"/>
                <a:cs typeface="Arial" pitchFamily="34" charset="0"/>
              </a:rPr>
              <a:t>- 4 lygis – 36 respondentai: darželyje sudarytos sąlygos visiems ugdymo proceso dalyviams dalyvauti ugdymo procese. Ugdytojų ir ugdytinių sąveika grindžiama partneryste. 1 lygis – 0 respondentų.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Ugdymosi motyvacijos palaik</a:t>
            </a:r>
            <a:r>
              <a:rPr lang="lt-LT" sz="2000" dirty="0" smtClean="0">
                <a:latin typeface="Arial" pitchFamily="34" charset="0"/>
                <a:cs typeface="Arial" pitchFamily="34" charset="0"/>
              </a:rPr>
              <a:t>ymas - 4 lygis – 33 respondentai: ugdymosi motyvacija palaikoma ir didinama, atsižvelgiant į vaikų grupės specifiką ir individualius vaikų poreikius, priemonės tikslinės ir veiksmingos.</a:t>
            </a:r>
          </a:p>
          <a:p>
            <a:pPr algn="just"/>
            <a:endParaRPr lang="lt-LT" sz="2000" dirty="0" smtClean="0">
              <a:latin typeface="Arial" pitchFamily="34" charset="0"/>
              <a:cs typeface="Arial" pitchFamily="34" charset="0"/>
            </a:endParaRPr>
          </a:p>
          <a:p>
            <a:pPr algn="just">
              <a:buFont typeface="Wingdings" pitchFamily="2" charset="2"/>
              <a:buChar char="Ø"/>
            </a:pPr>
            <a:endParaRPr lang="lt-LT" b="1" dirty="0" smtClean="0">
              <a:latin typeface="Arial" pitchFamily="34" charset="0"/>
              <a:cs typeface="Arial" pitchFamily="34" charset="0"/>
            </a:endParaRPr>
          </a:p>
          <a:p>
            <a:pPr algn="just">
              <a:buFont typeface="Wingdings" pitchFamily="2" charset="2"/>
              <a:buChar char="Ø"/>
            </a:pPr>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332656"/>
            <a:ext cx="8183880" cy="1008112"/>
          </a:xfrm>
        </p:spPr>
        <p:txBody>
          <a:bodyPr>
            <a:normAutofit/>
          </a:bodyPr>
          <a:lstStyle/>
          <a:p>
            <a:pPr algn="ctr"/>
            <a:r>
              <a:rPr lang="lt-LT" sz="3000" dirty="0" smtClean="0">
                <a:solidFill>
                  <a:schemeClr val="tx1"/>
                </a:solidFill>
                <a:effectLst/>
              </a:rPr>
              <a:t>2.4. Šeimos ir mokyklos bendradarbiavimas ugdymo procese</a:t>
            </a:r>
            <a:endParaRPr lang="lt-LT" sz="3000" dirty="0">
              <a:solidFill>
                <a:schemeClr val="tx1"/>
              </a:solidFill>
              <a:effectLst/>
            </a:endParaRPr>
          </a:p>
        </p:txBody>
      </p:sp>
      <p:graphicFrame>
        <p:nvGraphicFramePr>
          <p:cNvPr id="3" name="Diagrama 2"/>
          <p:cNvGraphicFramePr/>
          <p:nvPr/>
        </p:nvGraphicFramePr>
        <p:xfrm>
          <a:off x="395536" y="1619250"/>
          <a:ext cx="8424935" cy="476207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476672"/>
            <a:ext cx="8424936" cy="4708981"/>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Šeimos įtraukimas į vaikų ugdymo(si) procesą mokykloje </a:t>
            </a:r>
            <a:r>
              <a:rPr lang="lt-LT" sz="2000" dirty="0" smtClean="0">
                <a:latin typeface="Arial" pitchFamily="34" charset="0"/>
                <a:cs typeface="Arial" pitchFamily="34" charset="0"/>
              </a:rPr>
              <a:t>– 4 lygis – 18 respondentų teigia, kad</a:t>
            </a:r>
            <a:r>
              <a:rPr lang="lt-LT" sz="2000" dirty="0" smtClean="0"/>
              <a:t> </a:t>
            </a:r>
            <a:r>
              <a:rPr lang="lt-LT" sz="2000" dirty="0" smtClean="0">
                <a:latin typeface="Arial" pitchFamily="34" charset="0"/>
                <a:cs typeface="Arial" pitchFamily="34" charset="0"/>
              </a:rPr>
              <a:t>darželyje yra veiksminga šeimos įtraukimo į ugdymo procesą sistema. Tėvai (globėjai) aktyviai ir prasmingai dalyvauja ugdymo procese. 1 lygis – 0 respondentų.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Šeimos informavimo apie vaiką procedūrų kokybė </a:t>
            </a:r>
            <a:r>
              <a:rPr lang="lt-LT" sz="2000" dirty="0" smtClean="0">
                <a:latin typeface="Arial" pitchFamily="34" charset="0"/>
                <a:cs typeface="Arial" pitchFamily="34" charset="0"/>
              </a:rPr>
              <a:t>– 4 lygis – 27 respondentai: darželyje numatyta informavimo apie vaiką, jo pasiekimus tvarka yra gerai žinoma ir priimtina šeimai. Informacija apie vaiko pasiekimus pateikiama tėvams (globėjams) sistemingai, priimtina forma ir metodais. 1 lygis – 0 respondentų.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Šeimos gaunamos informacijos kokybė </a:t>
            </a:r>
            <a:r>
              <a:rPr lang="lt-LT" sz="2000" dirty="0" smtClean="0">
                <a:latin typeface="Arial" pitchFamily="34" charset="0"/>
                <a:cs typeface="Arial" pitchFamily="34" charset="0"/>
              </a:rPr>
              <a:t>– 4 lygis – 19 respondentų mano, kad informacija šeimai apie vaiko pasiekimus teikiama laiku, yra esminė ir etiška, atliepianti tėvų poreikius ir sudaranti prielaidas ugdymo(si) tęstinumui šeimoje. 1 respondentas pažymėjo 1 lygį.</a:t>
            </a:r>
          </a:p>
        </p:txBody>
      </p:sp>
      <p:sp>
        <p:nvSpPr>
          <p:cNvPr id="3" name="Stačiakampis 2"/>
          <p:cNvSpPr/>
          <p:nvPr/>
        </p:nvSpPr>
        <p:spPr>
          <a:xfrm>
            <a:off x="2411760" y="2996952"/>
            <a:ext cx="4572000" cy="369332"/>
          </a:xfrm>
          <a:prstGeom prst="rect">
            <a:avLst/>
          </a:prstGeom>
        </p:spPr>
        <p:txBody>
          <a:bodyPr>
            <a:spAutoFit/>
          </a:bodyPr>
          <a:lstStyle/>
          <a:p>
            <a:r>
              <a:rPr lang="lt-LT" dirty="0" smtClean="0"/>
              <a:t> </a:t>
            </a:r>
            <a:endParaRPr lang="lt-LT"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95536" y="587947"/>
            <a:ext cx="8388424"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822325" algn="just" defTabSz="914400" rtl="0" eaLnBrk="1" fontAlgn="base" latinLnBrk="0" hangingPunct="1">
              <a:lnSpc>
                <a:spcPct val="100000"/>
              </a:lnSpc>
              <a:spcBef>
                <a:spcPct val="0"/>
              </a:spcBef>
              <a:spcAft>
                <a:spcPct val="0"/>
              </a:spcAft>
              <a:buClrTx/>
              <a:buSzTx/>
              <a:buFontTx/>
              <a:buNone/>
              <a:tabLst/>
            </a:pPr>
            <a:r>
              <a:rPr kumimoji="0" lang="lt-LT" sz="2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1. Įstaigos veiklos kokybės įsivertinimas, „platusis“ ir „giluminis“ vidaus auditas atliekamas, vadovaujantis Lietuvos Respublikos švietimo ir mokslo ministro 2005 m. liepos 22 d. įsakymu Nr. ISAK-1557 „Dėl ikimokyklinio ugdymo mokyklos vidaus audito metodikos tvirtinimo (</a:t>
            </a:r>
            <a:r>
              <a:rPr kumimoji="0" lang="lt-LT" sz="26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suvestinė redakcija nuo 2010-09-19</a:t>
            </a:r>
            <a:r>
              <a:rPr kumimoji="0" lang="lt-LT" sz="2600" b="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lt-LT" sz="2600" b="0" u="none" strike="noStrike" cap="none" normalizeH="0" dirty="0" smtClean="0">
                <a:ln>
                  <a:noFill/>
                </a:ln>
                <a:solidFill>
                  <a:schemeClr val="tx1"/>
                </a:solidFill>
                <a:effectLst/>
                <a:latin typeface="Arial" pitchFamily="34" charset="0"/>
                <a:ea typeface="Times New Roman" pitchFamily="18" charset="0"/>
                <a:cs typeface="Arial" pitchFamily="34" charset="0"/>
              </a:rPr>
              <a:t> ir Marijampolės vaikų lopšelio – darželio 2021-03-02 direktoriaus įsakymu Nr. V-14.</a:t>
            </a:r>
            <a:endParaRPr kumimoji="0" lang="lt-LT" sz="2600" b="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822325" algn="just" defTabSz="914400" rtl="0" eaLnBrk="1" fontAlgn="base" latinLnBrk="0" hangingPunct="1">
              <a:lnSpc>
                <a:spcPct val="100000"/>
              </a:lnSpc>
              <a:spcBef>
                <a:spcPct val="0"/>
              </a:spcBef>
              <a:spcAft>
                <a:spcPct val="0"/>
              </a:spcAft>
              <a:buClrTx/>
              <a:buSzTx/>
              <a:buFontTx/>
              <a:buNone/>
              <a:tabLst/>
            </a:pPr>
            <a:endParaRPr kumimoji="0" lang="lt-LT" sz="2600" b="0" i="0" u="none" strike="noStrike" cap="none" normalizeH="0" baseline="0" dirty="0" smtClean="0">
              <a:ln>
                <a:noFill/>
              </a:ln>
              <a:solidFill>
                <a:schemeClr val="tx1"/>
              </a:solidFill>
              <a:effectLst/>
              <a:latin typeface="Arial" pitchFamily="34" charset="0"/>
              <a:cs typeface="Arial" pitchFamily="34" charset="0"/>
            </a:endParaRPr>
          </a:p>
          <a:p>
            <a:pPr marL="0" marR="0" lvl="0" indent="822325" algn="just" defTabSz="914400" rtl="0" eaLnBrk="0" fontAlgn="base" latinLnBrk="0" hangingPunct="0">
              <a:lnSpc>
                <a:spcPct val="100000"/>
              </a:lnSpc>
              <a:spcBef>
                <a:spcPct val="0"/>
              </a:spcBef>
              <a:spcAft>
                <a:spcPct val="0"/>
              </a:spcAft>
              <a:buClrTx/>
              <a:buSzTx/>
              <a:buFontTx/>
              <a:buNone/>
              <a:tabLst/>
            </a:pPr>
            <a:r>
              <a:rPr kumimoji="0" lang="lt-LT" sz="2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a:t>
            </a:r>
            <a:r>
              <a:rPr kumimoji="0" lang="lt-LT" sz="2600" b="1"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„Platusis“ auditas</a:t>
            </a:r>
            <a:r>
              <a:rPr kumimoji="0" lang="lt-LT" sz="2600"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 – šešių Mokyklos veiklos sričių problemų analizė, kuria pagal keturių lygių skalę, remiantis individualia patirtimi bei nuomone, įvertinamas kiekvienas veiklos rodiklis bei pagalbinis rodiklis.</a:t>
            </a:r>
            <a:endParaRPr kumimoji="0" lang="lt-LT" sz="2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332656"/>
            <a:ext cx="8183880" cy="1656184"/>
          </a:xfrm>
        </p:spPr>
        <p:txBody>
          <a:bodyPr>
            <a:normAutofit fontScale="90000"/>
          </a:bodyPr>
          <a:lstStyle/>
          <a:p>
            <a:pPr algn="ctr"/>
            <a:r>
              <a:rPr lang="lt-LT" dirty="0" smtClean="0">
                <a:solidFill>
                  <a:schemeClr val="tx1"/>
                </a:solidFill>
                <a:effectLst/>
              </a:rPr>
              <a:t/>
            </a:r>
            <a:br>
              <a:rPr lang="lt-LT" dirty="0" smtClean="0">
                <a:solidFill>
                  <a:schemeClr val="tx1"/>
                </a:solidFill>
                <a:effectLst/>
              </a:rPr>
            </a:br>
            <a:r>
              <a:rPr lang="lt-LT" dirty="0" smtClean="0">
                <a:solidFill>
                  <a:schemeClr val="tx1"/>
                </a:solidFill>
                <a:effectLst/>
              </a:rPr>
              <a:t/>
            </a:r>
            <a:br>
              <a:rPr lang="lt-LT" dirty="0" smtClean="0">
                <a:solidFill>
                  <a:schemeClr val="tx1"/>
                </a:solidFill>
                <a:effectLst/>
              </a:rPr>
            </a:br>
            <a:r>
              <a:rPr lang="lt-LT" sz="3300" dirty="0" smtClean="0">
                <a:solidFill>
                  <a:schemeClr val="tx1"/>
                </a:solidFill>
                <a:effectLst/>
              </a:rPr>
              <a:t>3. VAIKO UGDYMO(SI) PASIEKIMAI </a:t>
            </a:r>
            <a:r>
              <a:rPr lang="lt-LT" sz="3300" dirty="0" smtClean="0"/>
              <a:t/>
            </a:r>
            <a:br>
              <a:rPr lang="lt-LT" sz="3300" dirty="0" smtClean="0"/>
            </a:br>
            <a:r>
              <a:rPr lang="lt-LT" sz="3300" dirty="0" smtClean="0"/>
              <a:t> </a:t>
            </a:r>
            <a:r>
              <a:rPr lang="lt-LT" sz="3300" dirty="0" smtClean="0">
                <a:solidFill>
                  <a:schemeClr val="tx1"/>
                </a:solidFill>
                <a:effectLst/>
              </a:rPr>
              <a:t>3.1. Vaiko raidos ir pasiekimų vertinimas</a:t>
            </a:r>
            <a:endParaRPr lang="lt-LT" sz="3300" dirty="0">
              <a:solidFill>
                <a:schemeClr val="tx1"/>
              </a:solidFill>
              <a:effectLst/>
            </a:endParaRPr>
          </a:p>
        </p:txBody>
      </p:sp>
      <p:graphicFrame>
        <p:nvGraphicFramePr>
          <p:cNvPr id="3" name="Diagrama 2"/>
          <p:cNvGraphicFramePr/>
          <p:nvPr/>
        </p:nvGraphicFramePr>
        <p:xfrm>
          <a:off x="755576" y="1844824"/>
          <a:ext cx="7920879" cy="439248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1412776"/>
            <a:ext cx="8424936" cy="4708981"/>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Mokytojų ir tėvų veiklos dermė skatinant vaiko pasiekimus ir juos vertinant </a:t>
            </a:r>
            <a:r>
              <a:rPr lang="lt-LT" sz="2000" dirty="0" smtClean="0">
                <a:latin typeface="Arial" pitchFamily="34" charset="0"/>
                <a:cs typeface="Arial" pitchFamily="34" charset="0"/>
              </a:rPr>
              <a:t>– 4 lygis - 13 respondentų: mokytojai ir tėvai aktyviai, darniai bendradarbiauja vertindami vaikų pasiekimus ir juos skatindami. 1 lygis – 1 respondentas.</a:t>
            </a: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Vaiko daromos pažangos vertinimo sistema </a:t>
            </a:r>
            <a:r>
              <a:rPr lang="lt-LT" sz="2000" dirty="0" smtClean="0">
                <a:latin typeface="Arial" pitchFamily="34" charset="0"/>
                <a:cs typeface="Arial" pitchFamily="34" charset="0"/>
              </a:rPr>
              <a:t>– 4 lygis – 28 respondentai: sukurta veiksminga vaikų pasiekimų vertinimo ir skatinimo sistema, laiduojanti vaikų ugdymo(si) pažangą. Pasiekimų rezultatai panaudojami tikslingai ir veiksmingai. 1 lygis (nepatenkinamai) – 2 respondentai.</a:t>
            </a:r>
          </a:p>
          <a:p>
            <a:pPr algn="just">
              <a:buFont typeface="Wingdings" pitchFamily="2" charset="2"/>
              <a:buChar char="Ø"/>
            </a:pPr>
            <a:endParaRPr lang="lt-LT" sz="2000" b="1" dirty="0" smtClean="0">
              <a:latin typeface="Arial" pitchFamily="34" charset="0"/>
              <a:cs typeface="Arial" pitchFamily="34" charset="0"/>
            </a:endParaRPr>
          </a:p>
          <a:p>
            <a:pPr algn="just">
              <a:buFont typeface="Wingdings" pitchFamily="2" charset="2"/>
              <a:buChar char="Ø"/>
            </a:pPr>
            <a:endParaRPr lang="lt-LT" sz="2000" b="1" dirty="0" smtClean="0">
              <a:latin typeface="Arial" pitchFamily="34" charset="0"/>
              <a:cs typeface="Arial" pitchFamily="34" charset="0"/>
            </a:endParaRPr>
          </a:p>
          <a:p>
            <a:pPr algn="ctr"/>
            <a:endParaRPr lang="lt-LT" sz="2000" b="1" dirty="0" smtClean="0">
              <a:latin typeface="Arial" pitchFamily="34" charset="0"/>
              <a:cs typeface="Arial" pitchFamily="34" charset="0"/>
            </a:endParaRPr>
          </a:p>
        </p:txBody>
      </p:sp>
      <p:sp>
        <p:nvSpPr>
          <p:cNvPr id="3" name="Stačiakampis 2"/>
          <p:cNvSpPr/>
          <p:nvPr/>
        </p:nvSpPr>
        <p:spPr>
          <a:xfrm>
            <a:off x="2286000" y="2967335"/>
            <a:ext cx="4572000" cy="369332"/>
          </a:xfrm>
          <a:prstGeom prst="rect">
            <a:avLst/>
          </a:prstGeom>
        </p:spPr>
        <p:txBody>
          <a:bodyPr>
            <a:spAutoFit/>
          </a:bodyPr>
          <a:lstStyle/>
          <a:p>
            <a:r>
              <a:rPr lang="lt-LT" dirty="0" smtClean="0"/>
              <a:t> </a:t>
            </a:r>
            <a:endParaRPr lang="lt-LT"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539552" y="332656"/>
            <a:ext cx="8183880" cy="792088"/>
          </a:xfrm>
        </p:spPr>
        <p:txBody>
          <a:bodyPr>
            <a:normAutofit/>
          </a:bodyPr>
          <a:lstStyle/>
          <a:p>
            <a:pPr algn="ctr"/>
            <a:r>
              <a:rPr lang="lt-LT" sz="3000" dirty="0" smtClean="0">
                <a:solidFill>
                  <a:schemeClr val="tx1"/>
                </a:solidFill>
                <a:effectLst/>
              </a:rPr>
              <a:t>3.2. Vaiko pasiekimų kokybė</a:t>
            </a:r>
            <a:endParaRPr lang="lt-LT" sz="3000" dirty="0">
              <a:solidFill>
                <a:schemeClr val="tx1"/>
              </a:solidFill>
              <a:effectLst/>
            </a:endParaRPr>
          </a:p>
        </p:txBody>
      </p:sp>
      <p:graphicFrame>
        <p:nvGraphicFramePr>
          <p:cNvPr id="3" name="Diagrama 2"/>
          <p:cNvGraphicFramePr/>
          <p:nvPr/>
        </p:nvGraphicFramePr>
        <p:xfrm>
          <a:off x="467544" y="1619250"/>
          <a:ext cx="8280919" cy="483408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980728"/>
            <a:ext cx="8424936" cy="5016758"/>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Vaiko daroma pažanga įvairiais amžiaus tarpsniais – 4 lygis - </a:t>
            </a:r>
            <a:r>
              <a:rPr lang="lt-LT" sz="2000" dirty="0" smtClean="0">
                <a:latin typeface="Arial" pitchFamily="34" charset="0"/>
                <a:cs typeface="Arial" pitchFamily="34" charset="0"/>
              </a:rPr>
              <a:t>21 respondentas: matyti vaikų akivaizdi pažanga kiekviename amžiaus tarpsnyje. 1 lygis – 0 respondentų.</a:t>
            </a:r>
          </a:p>
          <a:p>
            <a:pPr algn="just">
              <a:buFont typeface="Wingdings" pitchFamily="2" charset="2"/>
              <a:buChar char="Ø"/>
            </a:pPr>
            <a:endParaRPr lang="lt-LT" sz="2000" dirty="0" smtClean="0">
              <a:latin typeface="Arial" pitchFamily="34" charset="0"/>
              <a:cs typeface="Arial" pitchFamily="34" charset="0"/>
            </a:endParaRPr>
          </a:p>
          <a:p>
            <a:pPr algn="just">
              <a:buFont typeface="Wingdings" pitchFamily="2" charset="2"/>
              <a:buChar char="Ø"/>
            </a:pPr>
            <a:endParaRPr lang="lt-LT" sz="2000" dirty="0" smtClean="0">
              <a:latin typeface="Arial" pitchFamily="34" charset="0"/>
              <a:cs typeface="Arial" pitchFamily="34" charset="0"/>
            </a:endParaRP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Vaiko pasiekimų kokybė PU amžiuje</a:t>
            </a:r>
            <a:r>
              <a:rPr lang="lt-LT" sz="2000" dirty="0" smtClean="0">
                <a:latin typeface="Arial" pitchFamily="34" charset="0"/>
                <a:cs typeface="Arial" pitchFamily="34" charset="0"/>
              </a:rPr>
              <a:t> – 4 lygis – 26 respondentai: beveik visi vaikai yra pasiekę pakankamą brandą mokyklai. Vaikų pažanga akivaizdi, atitinkanti priešmokyklinio ugdymo standartą, mokytojų ir tėvų lūkesčius. 1 lygis – 0 respondentų.</a:t>
            </a:r>
          </a:p>
          <a:p>
            <a:pPr algn="just">
              <a:buFont typeface="Wingdings" pitchFamily="2" charset="2"/>
              <a:buChar char="Ø"/>
            </a:pPr>
            <a:endParaRPr lang="lt-LT" sz="2000" dirty="0" smtClean="0">
              <a:latin typeface="Arial" pitchFamily="34" charset="0"/>
              <a:cs typeface="Arial" pitchFamily="34" charset="0"/>
            </a:endParaRPr>
          </a:p>
          <a:p>
            <a:pPr algn="just">
              <a:buFont typeface="Wingdings" pitchFamily="2" charset="2"/>
              <a:buChar char="Ø"/>
            </a:pPr>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Specialiųjų poreikių vaikų ugdymosi pažanga – </a:t>
            </a:r>
            <a:r>
              <a:rPr lang="lt-LT" sz="2000" dirty="0" smtClean="0">
                <a:latin typeface="Arial" pitchFamily="34" charset="0"/>
                <a:cs typeface="Arial" pitchFamily="34" charset="0"/>
              </a:rPr>
              <a:t>4 lygis – 10 respondentų teigia, kad beveik visų vaikų, turinčių specialiųjų ugdymo(si) poreikių, pažanga akivaizdi, atitinkanti jų galimybes ir pastangas. 1 lygis (nepatenkinamai) – 2 respondentai.</a:t>
            </a:r>
          </a:p>
          <a:p>
            <a:pPr algn="just"/>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251520" y="404664"/>
            <a:ext cx="8640960" cy="1440160"/>
          </a:xfrm>
        </p:spPr>
        <p:txBody>
          <a:bodyPr>
            <a:normAutofit/>
          </a:bodyPr>
          <a:lstStyle/>
          <a:p>
            <a:pPr algn="ctr"/>
            <a:r>
              <a:rPr lang="lt-LT" sz="2800" dirty="0" smtClean="0">
                <a:solidFill>
                  <a:schemeClr val="tx1"/>
                </a:solidFill>
                <a:effectLst/>
              </a:rPr>
              <a:t>4. PARAMA IR PAGALBA VAIKUI, ŠEIMAI</a:t>
            </a:r>
            <a:r>
              <a:rPr lang="lt-LT" sz="2800" dirty="0" smtClean="0"/>
              <a:t/>
            </a:r>
            <a:br>
              <a:rPr lang="lt-LT" sz="2800" dirty="0" smtClean="0"/>
            </a:br>
            <a:r>
              <a:rPr lang="lt-LT" sz="2800" dirty="0" smtClean="0"/>
              <a:t> </a:t>
            </a:r>
            <a:r>
              <a:rPr lang="lt-LT" sz="2800" dirty="0" smtClean="0">
                <a:solidFill>
                  <a:schemeClr val="tx1"/>
                </a:solidFill>
                <a:effectLst/>
              </a:rPr>
              <a:t>4.1. Vaiko teisių garantavimas ir atstovavimas</a:t>
            </a:r>
            <a:endParaRPr lang="lt-LT" sz="2800" dirty="0">
              <a:solidFill>
                <a:schemeClr val="tx1"/>
              </a:solidFill>
              <a:effectLst/>
            </a:endParaRPr>
          </a:p>
        </p:txBody>
      </p:sp>
      <p:graphicFrame>
        <p:nvGraphicFramePr>
          <p:cNvPr id="3" name="Diagrama 2"/>
          <p:cNvGraphicFramePr/>
          <p:nvPr/>
        </p:nvGraphicFramePr>
        <p:xfrm>
          <a:off x="395536" y="1772816"/>
          <a:ext cx="8352927" cy="46805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980728"/>
            <a:ext cx="8424936" cy="5324535"/>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Vaiko teisių atspindėjimas mokyklos veiklos dokumentuose – </a:t>
            </a:r>
            <a:r>
              <a:rPr lang="lt-LT" sz="2000" dirty="0" smtClean="0">
                <a:latin typeface="Arial" pitchFamily="34" charset="0"/>
                <a:cs typeface="Arial" pitchFamily="34" charset="0"/>
              </a:rPr>
              <a:t>4 lygis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47 respondentai:</a:t>
            </a:r>
            <a:r>
              <a:rPr lang="lt-LT" sz="2000" dirty="0" smtClean="0"/>
              <a:t> </a:t>
            </a:r>
            <a:r>
              <a:rPr lang="lt-LT" sz="2000" dirty="0" smtClean="0">
                <a:latin typeface="Arial" pitchFamily="34" charset="0"/>
                <a:cs typeface="Arial" pitchFamily="34" charset="0"/>
              </a:rPr>
              <a:t>darželio veiklą ir ugdymo(si) procesą reglamentuojantys dokumentai sudaro prielaidas užtikrinti vaiko teises.</a:t>
            </a:r>
          </a:p>
          <a:p>
            <a:pPr algn="just"/>
            <a:r>
              <a:rPr lang="lt-LT" sz="2000" dirty="0" smtClean="0">
                <a:latin typeface="Arial" pitchFamily="34" charset="0"/>
                <a:cs typeface="Arial" pitchFamily="34" charset="0"/>
              </a:rPr>
              <a:t>1 lygis – 0 respondentų.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Vaiko teisių garantavimas mokykloje </a:t>
            </a:r>
            <a:r>
              <a:rPr lang="lt-LT" sz="2000" dirty="0" smtClean="0">
                <a:latin typeface="Arial" pitchFamily="34" charset="0"/>
                <a:cs typeface="Arial" pitchFamily="34" charset="0"/>
              </a:rPr>
              <a:t>– 4 lygis – 46 respondentai: sukurta ir veikia sistema, garantuojanti vaiko teises mokykloje. Numatyta aiški bendruomenės narių atsakomybė už vaiko teisių garantavimą mokykloje. Mokytojai, vadovai ir kitas personalas gerai žino vaiko teises, visuomet tinkamai ir veiksmingai sprendžia su vaiko teisėmis susijusius klausimus.1 lygis – 0 respondentų.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Vaiko teisių atstovavimas visuomenėje – </a:t>
            </a:r>
            <a:r>
              <a:rPr lang="lt-LT" sz="2000" dirty="0" smtClean="0">
                <a:latin typeface="Arial" pitchFamily="34" charset="0"/>
                <a:cs typeface="Arial" pitchFamily="34" charset="0"/>
              </a:rPr>
              <a:t>4 lygis – 35 respondentai teigia, kad darželis visuomet tinkamai atstovauja, kompetentingai</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gina vaiko teises visuomenėje. 1 lygis – 0 respondentų.</a:t>
            </a: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332656"/>
            <a:ext cx="8183880" cy="864096"/>
          </a:xfrm>
        </p:spPr>
        <p:txBody>
          <a:bodyPr>
            <a:normAutofit/>
          </a:bodyPr>
          <a:lstStyle/>
          <a:p>
            <a:pPr algn="ctr"/>
            <a:r>
              <a:rPr lang="lt-LT" sz="3000" dirty="0" smtClean="0">
                <a:solidFill>
                  <a:schemeClr val="tx1"/>
                </a:solidFill>
                <a:effectLst/>
              </a:rPr>
              <a:t>4.2. Vaiko poreikių tenkinimas</a:t>
            </a:r>
            <a:endParaRPr lang="lt-LT" sz="3000" dirty="0">
              <a:solidFill>
                <a:schemeClr val="tx1"/>
              </a:solidFill>
              <a:effectLst/>
            </a:endParaRPr>
          </a:p>
        </p:txBody>
      </p:sp>
      <p:graphicFrame>
        <p:nvGraphicFramePr>
          <p:cNvPr id="3" name="Diagrama 2"/>
          <p:cNvGraphicFramePr/>
          <p:nvPr/>
        </p:nvGraphicFramePr>
        <p:xfrm>
          <a:off x="395536" y="1619250"/>
          <a:ext cx="8424935" cy="476207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836712"/>
            <a:ext cx="8496944" cy="6863417"/>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Individualių vaiko saugumo emocinių, fizinių ir socialinių poreikių tenkinimas – </a:t>
            </a:r>
            <a:r>
              <a:rPr lang="lt-LT" sz="2000" dirty="0" smtClean="0">
                <a:latin typeface="Arial" pitchFamily="34" charset="0"/>
                <a:cs typeface="Arial" pitchFamily="34" charset="0"/>
              </a:rPr>
              <a:t>4 lygis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32 respondentai: darželyje tenkinami beveik visi vaikų poreikiai, sudarytos sąlygos, laiduojančios gerą vaiko savijautą. Mokytojai, vadovai ir kitas personalas laiku ir lanksčiai reaguoja į iškilusius naujus vaikų poreikius.</a:t>
            </a:r>
          </a:p>
          <a:p>
            <a:pPr algn="just"/>
            <a:r>
              <a:rPr lang="lt-LT" sz="2000" dirty="0" smtClean="0">
                <a:latin typeface="Arial" pitchFamily="34" charset="0"/>
                <a:cs typeface="Arial" pitchFamily="34" charset="0"/>
              </a:rPr>
              <a:t>1 lygis – 0 respondentų.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Vaiko asmeninės raiškos tenkinimas </a:t>
            </a:r>
            <a:r>
              <a:rPr lang="lt-LT" sz="2000" dirty="0" smtClean="0">
                <a:latin typeface="Arial" pitchFamily="34" charset="0"/>
                <a:cs typeface="Arial" pitchFamily="34" charset="0"/>
              </a:rPr>
              <a:t>– 4 lygis – 29 respondentai: darželyje sudarytos sąlygos, tenkinančios vaikų saviraiškos poreikius. Plėtojamas kitas neformalus vaikų švietimas. Mokytojai tenkina daugumos ugdytinių saviugdos ir saviraiškos poreikius. 1 lygis – 0 respondentų.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Psichologinė ir socialinė pagalba </a:t>
            </a:r>
            <a:r>
              <a:rPr lang="lt-LT" sz="2000" dirty="0" smtClean="0">
                <a:latin typeface="Arial" pitchFamily="34" charset="0"/>
                <a:cs typeface="Arial" pitchFamily="34" charset="0"/>
              </a:rPr>
              <a:t>– 4 lygis - 17 respondentų mano, kad darželyje veikia veiksminga socialinių ir psichologinių poreikių nustatymo ir pagalbos teikimo sistema. Pagalba suteikiama kiekvienam, kuriam ji reikalinga. 1 lygis – 0 respondentų.</a:t>
            </a:r>
          </a:p>
          <a:p>
            <a:pPr algn="just">
              <a:buFont typeface="Wingdings" pitchFamily="2" charset="2"/>
              <a:buChar char="Ø"/>
            </a:pPr>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980728"/>
            <a:ext cx="8496944" cy="5016758"/>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Vaiko sveikatos stiprinimas</a:t>
            </a:r>
            <a:r>
              <a:rPr lang="lt-LT" sz="2000" dirty="0" smtClean="0">
                <a:latin typeface="Arial" pitchFamily="34" charset="0"/>
                <a:cs typeface="Arial" pitchFamily="34" charset="0"/>
              </a:rPr>
              <a:t> – 4 lygis 23 respondentai teigia, kad darželyje yra visai bendruomenei žinoma ir priimtina vaikų sveikatos stiprinimo politika bei jos įgyvendinimo strategija, sudarytos palankios sąlygos vaiko sveikatai stiprinti. Sergamumo rodikliai mokykloje žemi.       1 lygis – 0 respondentų.</a:t>
            </a:r>
          </a:p>
          <a:p>
            <a:pPr algn="just">
              <a:buFont typeface="Wingdings" pitchFamily="2" charset="2"/>
              <a:buChar char="Ø"/>
            </a:pPr>
            <a:endParaRPr lang="lt-LT" sz="2000" dirty="0" smtClean="0">
              <a:latin typeface="Arial" pitchFamily="34" charset="0"/>
              <a:cs typeface="Arial" pitchFamily="34" charset="0"/>
            </a:endParaRPr>
          </a:p>
          <a:p>
            <a:pPr algn="just">
              <a:buFont typeface="Wingdings" pitchFamily="2" charset="2"/>
              <a:buChar char="Ø"/>
            </a:pPr>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Pagalba specialiųjų poreikių vaikams </a:t>
            </a:r>
            <a:r>
              <a:rPr lang="lt-LT" sz="2000" dirty="0" smtClean="0">
                <a:latin typeface="Arial" pitchFamily="34" charset="0"/>
                <a:cs typeface="Arial" pitchFamily="34" charset="0"/>
              </a:rPr>
              <a:t>– 4 lygis - 23 respondentai mano, kad specialieji ugdymo(si) poreikiai nustatomi laiku ir tinkamai.</a:t>
            </a:r>
          </a:p>
          <a:p>
            <a:pPr algn="just"/>
            <a:r>
              <a:rPr lang="lt-LT" sz="2000" dirty="0" smtClean="0">
                <a:latin typeface="Arial" pitchFamily="34" charset="0"/>
                <a:cs typeface="Arial" pitchFamily="34" charset="0"/>
              </a:rPr>
              <a:t>Tenkinami beveik visi specialieji ugdymo(si) poreikiai. Teikiant pagalbą taikomi vaikų poreikių specifiką atitinkantys pagalbos būdai, priemonės ir metodai. 1 lygis – 3 respondentai.</a:t>
            </a: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332656"/>
            <a:ext cx="8183880" cy="792088"/>
          </a:xfrm>
        </p:spPr>
        <p:txBody>
          <a:bodyPr>
            <a:normAutofit/>
          </a:bodyPr>
          <a:lstStyle/>
          <a:p>
            <a:pPr algn="ctr"/>
            <a:r>
              <a:rPr lang="lt-LT" sz="3000" dirty="0" smtClean="0">
                <a:solidFill>
                  <a:schemeClr val="tx1"/>
                </a:solidFill>
                <a:effectLst/>
              </a:rPr>
              <a:t>4.3. Parama ir pagalba šeimai</a:t>
            </a:r>
            <a:endParaRPr lang="lt-LT" sz="3000" dirty="0">
              <a:solidFill>
                <a:schemeClr val="tx1"/>
              </a:solidFill>
              <a:effectLst/>
            </a:endParaRPr>
          </a:p>
        </p:txBody>
      </p:sp>
      <p:graphicFrame>
        <p:nvGraphicFramePr>
          <p:cNvPr id="3" name="Diagrama 2"/>
          <p:cNvGraphicFramePr/>
          <p:nvPr/>
        </p:nvGraphicFramePr>
        <p:xfrm>
          <a:off x="683568" y="1619250"/>
          <a:ext cx="8064895" cy="46180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323528" y="531545"/>
            <a:ext cx="8496944"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450850" algn="just" fontAlgn="base">
              <a:spcBef>
                <a:spcPct val="0"/>
              </a:spcBef>
              <a:spcAft>
                <a:spcPct val="0"/>
              </a:spcAft>
            </a:pPr>
            <a:r>
              <a:rPr lang="lt-LT" sz="2400" dirty="0" smtClean="0">
                <a:solidFill>
                  <a:srgbClr val="000000"/>
                </a:solidFill>
                <a:latin typeface="Arial" pitchFamily="34" charset="0"/>
                <a:ea typeface="Times New Roman" pitchFamily="18" charset="0"/>
                <a:cs typeface="Arial" pitchFamily="34" charset="0"/>
              </a:rPr>
              <a:t>	3. Mokyklos veiklos vertinimo sritys: etosas; vaiko ugdymas ir ugdymasis; vaiko ugdymo(si) pasiekimai; parama ir pagalba vaikui, šeimai; ištekliai ir mokyklos valdymas.</a:t>
            </a:r>
          </a:p>
          <a:p>
            <a:pPr lvl="0" indent="822325" algn="just" fontAlgn="base">
              <a:spcBef>
                <a:spcPct val="0"/>
              </a:spcBef>
              <a:spcAft>
                <a:spcPct val="0"/>
              </a:spcAft>
            </a:pPr>
            <a:r>
              <a:rPr lang="lt-LT" sz="2400" dirty="0" smtClean="0">
                <a:solidFill>
                  <a:srgbClr val="000000"/>
                </a:solidFill>
                <a:latin typeface="Arial" pitchFamily="34" charset="0"/>
                <a:cs typeface="Arial" pitchFamily="34" charset="0"/>
              </a:rPr>
              <a:t> 4. </a:t>
            </a:r>
            <a:r>
              <a:rPr lang="lt-LT" sz="2400" dirty="0" smtClean="0">
                <a:latin typeface="Arial" pitchFamily="34" charset="0"/>
                <a:cs typeface="Arial" pitchFamily="34" charset="0"/>
              </a:rPr>
              <a:t>Kiekviena Mokyklos veiklos vertinimo sritis sudaryta iš veiklos rodiklių ir pagalbinių rodiklių, kurie atskleidžia vertinimo sričių turinį, nurodo siekiamą rezultatą.</a:t>
            </a:r>
          </a:p>
          <a:p>
            <a:pPr lvl="0" indent="822325" algn="just" fontAlgn="base">
              <a:spcBef>
                <a:spcPct val="0"/>
              </a:spcBef>
              <a:spcAft>
                <a:spcPct val="0"/>
              </a:spcAft>
            </a:pPr>
            <a:r>
              <a:rPr lang="lt-LT" sz="2400" dirty="0" smtClean="0">
                <a:solidFill>
                  <a:srgbClr val="000000"/>
                </a:solidFill>
                <a:latin typeface="Arial" pitchFamily="34" charset="0"/>
                <a:ea typeface="Times New Roman" pitchFamily="18" charset="0"/>
                <a:cs typeface="Arial" pitchFamily="34" charset="0"/>
              </a:rPr>
              <a:t> 5. Kiekvienas vertinamos srities pagalbinis rodiklis, aprašytas iliustracijomis pagal šiuos lygius:</a:t>
            </a:r>
            <a:endParaRPr lang="lt-LT" sz="2400" dirty="0" smtClean="0">
              <a:latin typeface="Arial" pitchFamily="34" charset="0"/>
              <a:cs typeface="Arial" pitchFamily="34" charset="0"/>
            </a:endParaRPr>
          </a:p>
          <a:p>
            <a:pPr lvl="0" indent="822325" algn="just" eaLnBrk="0" fontAlgn="base" hangingPunct="0">
              <a:spcBef>
                <a:spcPct val="0"/>
              </a:spcBef>
              <a:spcAft>
                <a:spcPct val="0"/>
              </a:spcAft>
            </a:pPr>
            <a:r>
              <a:rPr lang="lt-LT" sz="2400" dirty="0" smtClean="0">
                <a:solidFill>
                  <a:srgbClr val="000000"/>
                </a:solidFill>
                <a:latin typeface="Arial" pitchFamily="34" charset="0"/>
                <a:ea typeface="Times New Roman" pitchFamily="18" charset="0"/>
                <a:cs typeface="Arial" pitchFamily="34" charset="0"/>
              </a:rPr>
              <a:t>5.1.  4 lygis (labai gerai) - 90% - 100 %;</a:t>
            </a:r>
            <a:endParaRPr lang="lt-LT" sz="2400" dirty="0" smtClean="0">
              <a:latin typeface="Arial" pitchFamily="34" charset="0"/>
              <a:cs typeface="Arial" pitchFamily="34" charset="0"/>
            </a:endParaRPr>
          </a:p>
          <a:p>
            <a:pPr lvl="0" indent="822325" algn="just" eaLnBrk="0" fontAlgn="base" hangingPunct="0">
              <a:spcBef>
                <a:spcPct val="0"/>
              </a:spcBef>
              <a:spcAft>
                <a:spcPct val="0"/>
              </a:spcAft>
            </a:pPr>
            <a:r>
              <a:rPr lang="lt-LT" sz="2400" dirty="0" smtClean="0">
                <a:solidFill>
                  <a:srgbClr val="000000"/>
                </a:solidFill>
                <a:latin typeface="Arial" pitchFamily="34" charset="0"/>
                <a:ea typeface="Times New Roman" pitchFamily="18" charset="0"/>
                <a:cs typeface="Arial" pitchFamily="34" charset="0"/>
              </a:rPr>
              <a:t>5.2.  3 lygis (gerai) - 75% - 90% ;</a:t>
            </a:r>
            <a:endParaRPr lang="lt-LT" sz="2400" dirty="0" smtClean="0">
              <a:latin typeface="Arial" pitchFamily="34" charset="0"/>
              <a:cs typeface="Arial" pitchFamily="34" charset="0"/>
            </a:endParaRPr>
          </a:p>
          <a:p>
            <a:pPr lvl="0" indent="822325" algn="just" eaLnBrk="0" fontAlgn="base" hangingPunct="0">
              <a:spcBef>
                <a:spcPct val="0"/>
              </a:spcBef>
              <a:spcAft>
                <a:spcPct val="0"/>
              </a:spcAft>
            </a:pPr>
            <a:r>
              <a:rPr lang="lt-LT" sz="2400" dirty="0" smtClean="0">
                <a:solidFill>
                  <a:srgbClr val="000000"/>
                </a:solidFill>
                <a:latin typeface="Arial" pitchFamily="34" charset="0"/>
                <a:ea typeface="Times New Roman" pitchFamily="18" charset="0"/>
                <a:cs typeface="Arial" pitchFamily="34" charset="0"/>
              </a:rPr>
              <a:t>5.3.  2 lygis (patenkinamai) - 50% - 75%;</a:t>
            </a:r>
            <a:endParaRPr lang="lt-LT" sz="2400" dirty="0" smtClean="0">
              <a:latin typeface="Arial" pitchFamily="34" charset="0"/>
              <a:cs typeface="Arial" pitchFamily="34" charset="0"/>
            </a:endParaRPr>
          </a:p>
          <a:p>
            <a:pPr lvl="0" indent="822325" algn="just" eaLnBrk="0" fontAlgn="base" hangingPunct="0">
              <a:spcBef>
                <a:spcPct val="0"/>
              </a:spcBef>
              <a:spcAft>
                <a:spcPct val="0"/>
              </a:spcAft>
            </a:pPr>
            <a:r>
              <a:rPr lang="lt-LT" sz="2400" dirty="0" smtClean="0">
                <a:solidFill>
                  <a:srgbClr val="000000"/>
                </a:solidFill>
                <a:latin typeface="Arial" pitchFamily="34" charset="0"/>
                <a:ea typeface="Times New Roman" pitchFamily="18" charset="0"/>
                <a:cs typeface="Arial" pitchFamily="34" charset="0"/>
              </a:rPr>
              <a:t>5.4.  1 lygis (nepatenkinamai) - iki 50 %.</a:t>
            </a:r>
          </a:p>
          <a:p>
            <a:pPr indent="822325" algn="just" eaLnBrk="0" fontAlgn="base" hangingPunct="0">
              <a:spcBef>
                <a:spcPct val="0"/>
              </a:spcBef>
              <a:spcAft>
                <a:spcPct val="0"/>
              </a:spcAft>
            </a:pPr>
            <a:r>
              <a:rPr lang="lt-LT" sz="2400" dirty="0" smtClean="0">
                <a:solidFill>
                  <a:srgbClr val="000000"/>
                </a:solidFill>
                <a:latin typeface="Arial" pitchFamily="34" charset="0"/>
                <a:ea typeface="Times New Roman" pitchFamily="18" charset="0"/>
                <a:cs typeface="Arial" pitchFamily="34" charset="0"/>
              </a:rPr>
              <a:t>6. </a:t>
            </a:r>
            <a:r>
              <a:rPr lang="lt-LT" sz="2400" b="1" dirty="0" smtClean="0">
                <a:solidFill>
                  <a:srgbClr val="000000"/>
                </a:solidFill>
                <a:latin typeface="Arial" pitchFamily="34" charset="0"/>
                <a:ea typeface="Times New Roman" pitchFamily="18" charset="0"/>
                <a:cs typeface="Arial" pitchFamily="34" charset="0"/>
              </a:rPr>
              <a:t>Iliustracija</a:t>
            </a:r>
            <a:r>
              <a:rPr lang="lt-LT" sz="2400" dirty="0" smtClean="0">
                <a:solidFill>
                  <a:srgbClr val="000000"/>
                </a:solidFill>
                <a:latin typeface="Arial" pitchFamily="34" charset="0"/>
                <a:ea typeface="Times New Roman" pitchFamily="18" charset="0"/>
                <a:cs typeface="Arial" pitchFamily="34" charset="0"/>
              </a:rPr>
              <a:t> - Mokyklos konkrečios veiklos apibūdinimas, nusakantis Mokyklos veiklos kokybės lygį.</a:t>
            </a:r>
          </a:p>
          <a:p>
            <a:pPr lvl="0" indent="822325" algn="just" eaLnBrk="0" fontAlgn="base" hangingPunct="0">
              <a:spcBef>
                <a:spcPct val="0"/>
              </a:spcBef>
              <a:spcAft>
                <a:spcPct val="0"/>
              </a:spcAft>
            </a:pPr>
            <a:endParaRPr lang="lt-LT" sz="2400" dirty="0" smtClean="0">
              <a:solidFill>
                <a:srgbClr val="000000"/>
              </a:solidFill>
              <a:latin typeface="Arial" pitchFamily="34" charset="0"/>
              <a:ea typeface="Times New Roman" pitchFamily="18" charset="0"/>
              <a:cs typeface="Arial" pitchFamily="34" charset="0"/>
            </a:endParaRPr>
          </a:p>
          <a:p>
            <a:pPr lvl="0" indent="822325" algn="just" eaLnBrk="0" fontAlgn="base" hangingPunct="0">
              <a:spcBef>
                <a:spcPct val="0"/>
              </a:spcBef>
              <a:spcAft>
                <a:spcPct val="0"/>
              </a:spcAft>
            </a:pPr>
            <a:endParaRPr lang="lt-LT" sz="2400" dirty="0" smtClean="0">
              <a:solidFill>
                <a:srgbClr val="000000"/>
              </a:solidFill>
              <a:latin typeface="Arial" pitchFamily="34" charset="0"/>
              <a:ea typeface="Times New Roman" pitchFamily="18" charset="0"/>
              <a:cs typeface="Arial" pitchFamily="34" charset="0"/>
            </a:endParaRPr>
          </a:p>
          <a:p>
            <a:pPr lvl="0" indent="450850" algn="just" fontAlgn="base">
              <a:spcBef>
                <a:spcPct val="0"/>
              </a:spcBef>
              <a:spcAft>
                <a:spcPct val="0"/>
              </a:spcAft>
            </a:pPr>
            <a:endParaRPr lang="lt-LT" sz="2400" dirty="0" smtClean="0">
              <a:latin typeface="Arial" pitchFamily="34" charset="0"/>
              <a:cs typeface="Arial" pitchFamily="34" charset="0"/>
            </a:endParaRPr>
          </a:p>
          <a:p>
            <a:pPr marL="0" marR="0" lvl="0" indent="450850" algn="just" defTabSz="914400" rtl="0" eaLnBrk="1" fontAlgn="base" latinLnBrk="0" hangingPunct="1">
              <a:lnSpc>
                <a:spcPct val="100000"/>
              </a:lnSpc>
              <a:spcBef>
                <a:spcPct val="0"/>
              </a:spcBef>
              <a:spcAft>
                <a:spcPct val="0"/>
              </a:spcAft>
              <a:buClrTx/>
              <a:buSzTx/>
              <a:buFontTx/>
              <a:buNone/>
              <a:tabLst/>
            </a:pPr>
            <a:endParaRPr lang="lt-LT" sz="2400" dirty="0" smtClean="0">
              <a:solidFill>
                <a:srgbClr val="000000"/>
              </a:solidFill>
              <a:latin typeface="Arial" pitchFamily="34" charset="0"/>
              <a:ea typeface="Times New Roman" pitchFamily="18" charset="0"/>
              <a:cs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836712"/>
            <a:ext cx="8496944" cy="6247864"/>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Pagalbos ir paramos šeimai įvairovė – </a:t>
            </a:r>
            <a:r>
              <a:rPr lang="lt-LT" sz="2000" dirty="0" smtClean="0">
                <a:latin typeface="Arial" pitchFamily="34" charset="0"/>
                <a:cs typeface="Arial" pitchFamily="34" charset="0"/>
              </a:rPr>
              <a:t>4 lygis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32 respondentai:</a:t>
            </a:r>
            <a:r>
              <a:rPr lang="lt-LT" sz="2000" dirty="0" smtClean="0"/>
              <a:t> </a:t>
            </a:r>
            <a:r>
              <a:rPr lang="lt-LT" sz="2000" dirty="0" smtClean="0">
                <a:latin typeface="Arial" pitchFamily="34" charset="0"/>
                <a:cs typeface="Arial" pitchFamily="34" charset="0"/>
              </a:rPr>
              <a:t>darželyje sukurta lanksti paslaugų teikimo sistema. Bendruomenė apie teikiamas paslaugas informuojama išsamiai ir sistemingai. Teikiamų paslaugų įvairovė tenkina šeimos poreikius. Nuolat tiriamas paslaugų poreikis. 1 lygis – 0 respondentų.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Teikiamų paslaugų kokybė </a:t>
            </a:r>
            <a:r>
              <a:rPr lang="lt-LT" sz="2000" dirty="0" smtClean="0">
                <a:latin typeface="Arial" pitchFamily="34" charset="0"/>
                <a:cs typeface="Arial" pitchFamily="34" charset="0"/>
              </a:rPr>
              <a:t>– 4 lygis – 29 respondentai: paslaugų kokybė iš esmės tenkina šeimos poreikius. Paslaugas teikia tik kvalifikuoti ir kompetentingi specialistai.1 lygis – 0 respondentų.</a:t>
            </a:r>
          </a:p>
          <a:p>
            <a:pPr algn="just"/>
            <a:endParaRPr lang="lt-LT" sz="2000" dirty="0" smtClean="0">
              <a:latin typeface="Arial" pitchFamily="34" charset="0"/>
              <a:cs typeface="Arial" pitchFamily="34" charset="0"/>
            </a:endParaRPr>
          </a:p>
          <a:p>
            <a:pPr algn="just"/>
            <a:r>
              <a:rPr lang="lt-LT" sz="2000" dirty="0" smtClean="0">
                <a:latin typeface="Arial" pitchFamily="34" charset="0"/>
                <a:cs typeface="Arial" pitchFamily="34" charset="0"/>
              </a:rPr>
              <a:t> </a:t>
            </a:r>
            <a:r>
              <a:rPr lang="lt-LT" sz="2000" b="1" dirty="0" smtClean="0">
                <a:latin typeface="Arial" pitchFamily="34" charset="0"/>
                <a:cs typeface="Arial" pitchFamily="34" charset="0"/>
              </a:rPr>
              <a:t>Paslaugų tikslingumas </a:t>
            </a:r>
            <a:r>
              <a:rPr lang="lt-LT" sz="2000" dirty="0" smtClean="0">
                <a:latin typeface="Arial" pitchFamily="34" charset="0"/>
                <a:cs typeface="Arial" pitchFamily="34" charset="0"/>
              </a:rPr>
              <a:t>– 4 lygis - 17 respondentų mano, kad darželyje veiksmingai įgyvendinama paslaugų teikimo politika ir strategija. Paslaugų teikimas grindžiamas jų poreikio analize bei nacionaliniais švietimo pagalbos ir socialinės paramos prioritetais. 1 lygis – 0 respondentų.</a:t>
            </a:r>
          </a:p>
          <a:p>
            <a:pPr algn="just">
              <a:buFont typeface="Wingdings" pitchFamily="2" charset="2"/>
              <a:buChar char="Ø"/>
            </a:pPr>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332656"/>
            <a:ext cx="8183880" cy="1051560"/>
          </a:xfrm>
        </p:spPr>
        <p:txBody>
          <a:bodyPr>
            <a:normAutofit fontScale="90000"/>
          </a:bodyPr>
          <a:lstStyle/>
          <a:p>
            <a:pPr algn="ctr"/>
            <a:r>
              <a:rPr lang="lt-LT" sz="3300" dirty="0" smtClean="0">
                <a:solidFill>
                  <a:schemeClr val="tx1"/>
                </a:solidFill>
                <a:effectLst/>
              </a:rPr>
              <a:t>5. IŠTEKLIAI</a:t>
            </a:r>
            <a:r>
              <a:rPr lang="lt-LT" dirty="0" smtClean="0"/>
              <a:t/>
            </a:r>
            <a:br>
              <a:rPr lang="lt-LT" dirty="0" smtClean="0"/>
            </a:br>
            <a:r>
              <a:rPr lang="lt-LT" dirty="0" smtClean="0"/>
              <a:t> </a:t>
            </a:r>
            <a:r>
              <a:rPr lang="lt-LT" sz="3300" dirty="0" smtClean="0">
                <a:solidFill>
                  <a:schemeClr val="tx1"/>
                </a:solidFill>
                <a:effectLst/>
              </a:rPr>
              <a:t>5.1. Personalo politika</a:t>
            </a:r>
            <a:endParaRPr lang="lt-LT" sz="3300" dirty="0">
              <a:solidFill>
                <a:schemeClr val="tx1"/>
              </a:solidFill>
              <a:effectLst/>
            </a:endParaRPr>
          </a:p>
        </p:txBody>
      </p:sp>
      <p:graphicFrame>
        <p:nvGraphicFramePr>
          <p:cNvPr id="3" name="Diagrama 2"/>
          <p:cNvGraphicFramePr/>
          <p:nvPr/>
        </p:nvGraphicFramePr>
        <p:xfrm>
          <a:off x="539552" y="1619250"/>
          <a:ext cx="8208911" cy="476207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836712"/>
            <a:ext cx="8496944" cy="6832640"/>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Personalo formavimas – </a:t>
            </a:r>
            <a:r>
              <a:rPr lang="lt-LT" sz="2000" dirty="0" smtClean="0">
                <a:latin typeface="Arial" pitchFamily="34" charset="0"/>
                <a:cs typeface="Arial" pitchFamily="34" charset="0"/>
              </a:rPr>
              <a:t>4 lygis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37 respondentai:</a:t>
            </a:r>
            <a:r>
              <a:rPr lang="lt-LT" sz="2000" dirty="0" smtClean="0"/>
              <a:t> </a:t>
            </a:r>
            <a:r>
              <a:rPr lang="lt-LT" sz="2000" dirty="0" smtClean="0">
                <a:latin typeface="Arial" pitchFamily="34" charset="0"/>
                <a:cs typeface="Arial" pitchFamily="34" charset="0"/>
              </a:rPr>
              <a:t>įgyvendinama personalo formavimo politika yra aiški ir skaidri, pagrįsta darželio veiklos tikslais ir uždaviniais. Darželyje dirba pakankamai kvalifikuotų mokytojų, kitų specialistų bei aptarnaujančio personalo. Aiškiai apibrėžtos darbuotojų funkcijos, teisės ir pareigos.1 lygis – 0 respondentų.</a:t>
            </a:r>
          </a:p>
          <a:p>
            <a:pPr algn="just">
              <a:buFont typeface="Wingdings" pitchFamily="2" charset="2"/>
              <a:buChar char="Ø"/>
            </a:pPr>
            <a:r>
              <a:rPr lang="lt-LT" sz="2000" b="1" dirty="0" smtClean="0">
                <a:latin typeface="Arial" pitchFamily="34" charset="0"/>
                <a:cs typeface="Arial" pitchFamily="34" charset="0"/>
              </a:rPr>
              <a:t>Personalo kompetencija ir jos panaudojimas </a:t>
            </a:r>
            <a:r>
              <a:rPr lang="lt-LT" sz="2000" dirty="0" smtClean="0">
                <a:latin typeface="Arial" pitchFamily="34" charset="0"/>
                <a:cs typeface="Arial" pitchFamily="34" charset="0"/>
              </a:rPr>
              <a:t>– 4 lygis – 30 respondentų: darželyje dirba kompetentingi darbuotojai. Jų išsilavinimas ir kvalifikacija leidžia užtikrinti mokyklos uždavinių įgyvendinimą ir optimaliai tenkinti vaikų ugdymo(si) poreikius. Skatinamas ir palaikomas personalo iniciatyvumas, tarpusavio bendradarbiavimas. Numatant darbus, atsižvelgiama į asmenines dirbančiųjų savybes, patirtį, kvalifikaciją, gebėjimą įgyvendinti ugdymo ir kitus tikslus.1 lygis – 0 respondentų.</a:t>
            </a: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Galimybių tobulėti sudarymas </a:t>
            </a:r>
            <a:r>
              <a:rPr lang="lt-LT" sz="2000" dirty="0" smtClean="0">
                <a:latin typeface="Arial" pitchFamily="34" charset="0"/>
                <a:cs typeface="Arial" pitchFamily="34" charset="0"/>
              </a:rPr>
              <a:t>– 4 lygis - 45 respondentai teigia, kad darželyje sukurta veiksminga kvalifikacijos kėlimo sistema. Personalui sudarytos geros sąlygos kvalifikacijai kelti. Veiksmingas komandinis darbas. Parengta nuosekli pagalbos jauniems specialistams sistema. </a:t>
            </a:r>
          </a:p>
          <a:p>
            <a:pPr algn="just"/>
            <a:r>
              <a:rPr lang="lt-LT" sz="2000" dirty="0" smtClean="0">
                <a:latin typeface="Arial" pitchFamily="34" charset="0"/>
                <a:cs typeface="Arial" pitchFamily="34" charset="0"/>
              </a:rPr>
              <a:t>1 lygis – 0 respondentų.</a:t>
            </a:r>
          </a:p>
          <a:p>
            <a:pPr algn="just">
              <a:buFont typeface="Wingdings" pitchFamily="2" charset="2"/>
              <a:buChar char="Ø"/>
            </a:pPr>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332656"/>
            <a:ext cx="8183880" cy="1051560"/>
          </a:xfrm>
        </p:spPr>
        <p:txBody>
          <a:bodyPr>
            <a:normAutofit fontScale="90000"/>
          </a:bodyPr>
          <a:lstStyle/>
          <a:p>
            <a:pPr algn="ctr"/>
            <a:r>
              <a:rPr lang="lt-LT" dirty="0" smtClean="0">
                <a:solidFill>
                  <a:schemeClr val="tx1"/>
                </a:solidFill>
                <a:effectLst/>
              </a:rPr>
              <a:t>5.2. Materialinė aplinka </a:t>
            </a:r>
            <a:br>
              <a:rPr lang="lt-LT" dirty="0" smtClean="0">
                <a:solidFill>
                  <a:schemeClr val="tx1"/>
                </a:solidFill>
                <a:effectLst/>
              </a:rPr>
            </a:br>
            <a:r>
              <a:rPr lang="lt-LT" dirty="0" smtClean="0">
                <a:solidFill>
                  <a:schemeClr val="tx1"/>
                </a:solidFill>
                <a:effectLst/>
              </a:rPr>
              <a:t>5.3. Finansiniai ištekliai</a:t>
            </a:r>
            <a:endParaRPr lang="lt-LT" dirty="0"/>
          </a:p>
        </p:txBody>
      </p:sp>
      <p:graphicFrame>
        <p:nvGraphicFramePr>
          <p:cNvPr id="3" name="Diagrama 2"/>
          <p:cNvGraphicFramePr/>
          <p:nvPr/>
        </p:nvGraphicFramePr>
        <p:xfrm>
          <a:off x="395536" y="1556792"/>
          <a:ext cx="8352928" cy="482453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260648"/>
            <a:ext cx="8496944" cy="8402300"/>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Veiklos erdvė ir jos būklė mokykloje – </a:t>
            </a:r>
            <a:r>
              <a:rPr lang="lt-LT" sz="2000" dirty="0" smtClean="0">
                <a:latin typeface="Arial" pitchFamily="34" charset="0"/>
                <a:cs typeface="Arial" pitchFamily="34" charset="0"/>
              </a:rPr>
              <a:t>4 lygis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26 respondentai: veiklos erdvės naudojamos tikslingai bei tinkamai. Ugdymo procesas, socialiniai ir kultūriniai renginiai vyksta saugioje, higienos normas ir taisykles atitinkančioje aplinkoje. Gera fizinė ir materialinė pastato būklė ir estetinis vaizdas. 1 lygis – 1 respondentas.</a:t>
            </a:r>
          </a:p>
          <a:p>
            <a:pPr algn="just">
              <a:buFont typeface="Wingdings" pitchFamily="2" charset="2"/>
              <a:buChar char="Ø"/>
            </a:pPr>
            <a:r>
              <a:rPr lang="lt-LT" sz="2000" b="1" dirty="0" smtClean="0">
                <a:latin typeface="Arial" pitchFamily="34" charset="0"/>
                <a:cs typeface="Arial" pitchFamily="34" charset="0"/>
              </a:rPr>
              <a:t>Ugdymą(-si) skatinanti aplinka </a:t>
            </a:r>
            <a:r>
              <a:rPr lang="lt-LT" sz="2000" dirty="0" smtClean="0">
                <a:latin typeface="Arial" pitchFamily="34" charset="0"/>
                <a:cs typeface="Arial" pitchFamily="34" charset="0"/>
              </a:rPr>
              <a:t>– 4 lygis – 35 respondentai: sukurta aplinka tenkina fizinius, protinius, emocinius ir dvasinius poreikius, atitinka vaikų amžių ir standartus. Ugdymo priemonės atliepia vaikų ugdymosi poreikius ir skatina jų ugdymąsi. Vaikų darbai tikslingai panaudojami ugdymo procese kuriant ugdomąją aplinką. 1 lygis – 1 respondentas.</a:t>
            </a: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Finansavimas</a:t>
            </a:r>
            <a:r>
              <a:rPr lang="lt-LT" sz="2000" dirty="0" smtClean="0">
                <a:latin typeface="Arial" pitchFamily="34" charset="0"/>
                <a:cs typeface="Arial" pitchFamily="34" charset="0"/>
              </a:rPr>
              <a:t> – 4 lygis – 17 respondentų: finansiškai savarankiška. Finansavimas, gaunamos lėšos laiduoja gerą darželio veiklą, Bendruomenė išsamiai ir sistemingai informuojama apie gaunamas biudžetines ir nebiudžetines lėšas, finansinę būklę. 1 lygis- 3 respondentai.</a:t>
            </a: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Biudžeto tvarkymo sistema </a:t>
            </a:r>
            <a:r>
              <a:rPr lang="lt-LT" sz="2000" dirty="0" smtClean="0">
                <a:latin typeface="Arial" pitchFamily="34" charset="0"/>
                <a:cs typeface="Arial" pitchFamily="34" charset="0"/>
              </a:rPr>
              <a:t>– 4 lygis - 33 respondentai mano, kad darželyje sukurta biudžeto planavimo ir tikslingo panaudojimo sistema atsižvelgiant į savivaldybės ir valstybės nustatytą tvarką. Lėšos skirstomos racionaliai, naudojamos taupiai, sprendimus derinant su bendruomene. Lėšų skirstymas ir panaudojimas yra skaidrus ir viešas. 1 lygis – 2 respondentai.</a:t>
            </a:r>
          </a:p>
          <a:p>
            <a:pPr algn="just">
              <a:buFont typeface="Wingdings" pitchFamily="2" charset="2"/>
              <a:buChar char="Ø"/>
            </a:pPr>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404664"/>
            <a:ext cx="8183880" cy="1051560"/>
          </a:xfrm>
        </p:spPr>
        <p:txBody>
          <a:bodyPr>
            <a:normAutofit/>
          </a:bodyPr>
          <a:lstStyle/>
          <a:p>
            <a:pPr algn="ctr"/>
            <a:r>
              <a:rPr lang="lt-LT" sz="3000" dirty="0" smtClean="0">
                <a:solidFill>
                  <a:schemeClr val="tx1"/>
                </a:solidFill>
                <a:effectLst/>
              </a:rPr>
              <a:t>6. MOKYKLOS VALDYMAS</a:t>
            </a:r>
            <a:br>
              <a:rPr lang="lt-LT" sz="3000" dirty="0" smtClean="0">
                <a:solidFill>
                  <a:schemeClr val="tx1"/>
                </a:solidFill>
                <a:effectLst/>
              </a:rPr>
            </a:br>
            <a:r>
              <a:rPr lang="lt-LT" sz="3000" dirty="0" smtClean="0">
                <a:solidFill>
                  <a:schemeClr val="tx1"/>
                </a:solidFill>
                <a:effectLst/>
              </a:rPr>
              <a:t>6.1. Vidaus auditas</a:t>
            </a:r>
            <a:endParaRPr lang="lt-LT" sz="3000" dirty="0">
              <a:solidFill>
                <a:schemeClr val="tx1"/>
              </a:solidFill>
              <a:effectLst/>
            </a:endParaRPr>
          </a:p>
        </p:txBody>
      </p:sp>
      <p:graphicFrame>
        <p:nvGraphicFramePr>
          <p:cNvPr id="3" name="Diagrama 2"/>
          <p:cNvGraphicFramePr/>
          <p:nvPr/>
        </p:nvGraphicFramePr>
        <p:xfrm>
          <a:off x="395536" y="1619250"/>
          <a:ext cx="8352927" cy="476207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836712"/>
            <a:ext cx="8496944" cy="6555641"/>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Mokytojų ir kito personalo dalyvavimas vidaus audite</a:t>
            </a:r>
            <a:r>
              <a:rPr lang="lt-LT" sz="2000" b="1" dirty="0" smtClean="0">
                <a:latin typeface="Arial" pitchFamily="34" charset="0"/>
                <a:cs typeface="Arial" pitchFamily="34" charset="0"/>
              </a:rPr>
              <a:t>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4 lygis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28</a:t>
            </a:r>
            <a:r>
              <a:rPr lang="lt-LT" sz="2000" dirty="0" smtClean="0">
                <a:latin typeface="Arial" pitchFamily="34" charset="0"/>
                <a:cs typeface="Arial" pitchFamily="34" charset="0"/>
              </a:rPr>
              <a:t> respondentų nuomone, mokytojai </a:t>
            </a:r>
            <a:r>
              <a:rPr lang="lt-LT" sz="2000" dirty="0" smtClean="0">
                <a:latin typeface="Arial" pitchFamily="34" charset="0"/>
                <a:cs typeface="Arial" pitchFamily="34" charset="0"/>
              </a:rPr>
              <a:t>ir </a:t>
            </a:r>
            <a:r>
              <a:rPr lang="lt-LT" sz="2000" dirty="0" smtClean="0">
                <a:latin typeface="Arial" pitchFamily="34" charset="0"/>
                <a:cs typeface="Arial" pitchFamily="34" charset="0"/>
              </a:rPr>
              <a:t>kitas personalas aktyviai įsitraukia į </a:t>
            </a:r>
            <a:r>
              <a:rPr lang="lt-LT" sz="2000" dirty="0" smtClean="0">
                <a:latin typeface="Arial" pitchFamily="34" charset="0"/>
                <a:cs typeface="Arial" pitchFamily="34" charset="0"/>
              </a:rPr>
              <a:t>darželyje </a:t>
            </a:r>
            <a:r>
              <a:rPr lang="lt-LT" sz="2000" dirty="0" smtClean="0">
                <a:latin typeface="Arial" pitchFamily="34" charset="0"/>
                <a:cs typeface="Arial" pitchFamily="34" charset="0"/>
              </a:rPr>
              <a:t>vykdomą vidaus auditą, analizuoja savo ar </a:t>
            </a:r>
            <a:r>
              <a:rPr lang="lt-LT" sz="2000" dirty="0" smtClean="0">
                <a:latin typeface="Arial" pitchFamily="34" charset="0"/>
                <a:cs typeface="Arial" pitchFamily="34" charset="0"/>
              </a:rPr>
              <a:t>visos įstaigos </a:t>
            </a:r>
            <a:r>
              <a:rPr lang="lt-LT" sz="2000" dirty="0" smtClean="0">
                <a:latin typeface="Arial" pitchFamily="34" charset="0"/>
                <a:cs typeface="Arial" pitchFamily="34" charset="0"/>
              </a:rPr>
              <a:t>darbą, o gautą informaciją panaudoja ugdymo procesui tobulinti</a:t>
            </a:r>
            <a:r>
              <a:rPr lang="lt-LT" sz="2000" dirty="0" smtClean="0">
                <a:latin typeface="Arial" pitchFamily="34" charset="0"/>
                <a:cs typeface="Arial" pitchFamily="34" charset="0"/>
              </a:rPr>
              <a:t>. </a:t>
            </a:r>
            <a:r>
              <a:rPr lang="lt-LT" sz="2000" dirty="0" smtClean="0">
                <a:latin typeface="Arial" pitchFamily="34" charset="0"/>
                <a:cs typeface="Arial" pitchFamily="34" charset="0"/>
              </a:rPr>
              <a:t>1 </a:t>
            </a:r>
            <a:r>
              <a:rPr lang="lt-LT" sz="2000" dirty="0" smtClean="0">
                <a:latin typeface="Arial" pitchFamily="34" charset="0"/>
                <a:cs typeface="Arial" pitchFamily="34" charset="0"/>
              </a:rPr>
              <a:t>lygis – 0 respondentų</a:t>
            </a:r>
            <a:r>
              <a:rPr lang="lt-LT" sz="2000" dirty="0" smtClean="0">
                <a:latin typeface="Arial" pitchFamily="34" charset="0"/>
                <a:cs typeface="Arial" pitchFamily="34" charset="0"/>
              </a:rPr>
              <a:t>.</a:t>
            </a: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Vadovo dalyvavimas vidaus audite</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 4 lygis – </a:t>
            </a:r>
            <a:r>
              <a:rPr lang="lt-LT" sz="2000" dirty="0" smtClean="0">
                <a:latin typeface="Arial" pitchFamily="34" charset="0"/>
                <a:cs typeface="Arial" pitchFamily="34" charset="0"/>
              </a:rPr>
              <a:t>49 respondentai teigia, kad darželio </a:t>
            </a:r>
            <a:r>
              <a:rPr lang="lt-LT" sz="2000" dirty="0" smtClean="0">
                <a:latin typeface="Arial" pitchFamily="34" charset="0"/>
                <a:cs typeface="Arial" pitchFamily="34" charset="0"/>
              </a:rPr>
              <a:t>vadovas </a:t>
            </a:r>
            <a:r>
              <a:rPr lang="lt-LT" sz="2000" dirty="0" smtClean="0">
                <a:latin typeface="Arial" pitchFamily="34" charset="0"/>
                <a:cs typeface="Arial" pitchFamily="34" charset="0"/>
              </a:rPr>
              <a:t>inicijuoja vidaus auditą atsižvelgdamas į </a:t>
            </a:r>
            <a:r>
              <a:rPr lang="lt-LT" sz="2000" dirty="0" smtClean="0">
                <a:latin typeface="Arial" pitchFamily="34" charset="0"/>
                <a:cs typeface="Arial" pitchFamily="34" charset="0"/>
              </a:rPr>
              <a:t>įstaigos </a:t>
            </a:r>
            <a:r>
              <a:rPr lang="lt-LT" sz="2000" dirty="0" smtClean="0">
                <a:latin typeface="Arial" pitchFamily="34" charset="0"/>
                <a:cs typeface="Arial" pitchFamily="34" charset="0"/>
              </a:rPr>
              <a:t>būklę ir bendruomenės pasirengimą jį atlikti. </a:t>
            </a:r>
            <a:r>
              <a:rPr lang="lt-LT" sz="2000" dirty="0" smtClean="0">
                <a:latin typeface="Arial" pitchFamily="34" charset="0"/>
                <a:cs typeface="Arial" pitchFamily="34" charset="0"/>
              </a:rPr>
              <a:t>Vadovas su darželio </a:t>
            </a:r>
            <a:r>
              <a:rPr lang="lt-LT" sz="2000" dirty="0" smtClean="0">
                <a:latin typeface="Arial" pitchFamily="34" charset="0"/>
                <a:cs typeface="Arial" pitchFamily="34" charset="0"/>
              </a:rPr>
              <a:t>personalu nuolat aptaria ir vertina darbo kokybę bei numato būdus jai gerinti. </a:t>
            </a:r>
            <a:r>
              <a:rPr lang="lt-LT" sz="2000" dirty="0" smtClean="0">
                <a:latin typeface="Arial" pitchFamily="34" charset="0"/>
                <a:cs typeface="Arial" pitchFamily="34" charset="0"/>
              </a:rPr>
              <a:t>1 </a:t>
            </a:r>
            <a:r>
              <a:rPr lang="lt-LT" sz="2000" dirty="0" smtClean="0">
                <a:latin typeface="Arial" pitchFamily="34" charset="0"/>
                <a:cs typeface="Arial" pitchFamily="34" charset="0"/>
              </a:rPr>
              <a:t>lygis – 0 respondentų</a:t>
            </a:r>
            <a:r>
              <a:rPr lang="lt-LT" sz="2000" dirty="0" smtClean="0">
                <a:latin typeface="Arial" pitchFamily="34" charset="0"/>
                <a:cs typeface="Arial" pitchFamily="34" charset="0"/>
              </a:rPr>
              <a:t>.</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Vidaus audito rezultatų panaudojimas</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 4 lygis - </a:t>
            </a:r>
            <a:r>
              <a:rPr lang="lt-LT" sz="2000" dirty="0" smtClean="0">
                <a:latin typeface="Arial" pitchFamily="34" charset="0"/>
                <a:cs typeface="Arial" pitchFamily="34" charset="0"/>
              </a:rPr>
              <a:t>33</a:t>
            </a:r>
            <a:r>
              <a:rPr lang="lt-LT" sz="2000" dirty="0" smtClean="0">
                <a:latin typeface="Arial" pitchFamily="34" charset="0"/>
                <a:cs typeface="Arial" pitchFamily="34" charset="0"/>
              </a:rPr>
              <a:t> respondentai mano, kad darželyje m</a:t>
            </a:r>
            <a:r>
              <a:rPr lang="lt-LT" sz="2000" dirty="0" smtClean="0">
                <a:latin typeface="Arial" pitchFamily="34" charset="0"/>
                <a:cs typeface="Arial" pitchFamily="34" charset="0"/>
              </a:rPr>
              <a:t>okytojai </a:t>
            </a:r>
            <a:r>
              <a:rPr lang="lt-LT" sz="2000" dirty="0" smtClean="0">
                <a:latin typeface="Arial" pitchFamily="34" charset="0"/>
                <a:cs typeface="Arial" pitchFamily="34" charset="0"/>
              </a:rPr>
              <a:t>ir kitas personalas veiksmingai panaudoja gautą informaciją ugdymo procesui tobulinti ir veiklai planuoti. </a:t>
            </a:r>
            <a:r>
              <a:rPr lang="lt-LT" sz="2000" dirty="0" smtClean="0">
                <a:latin typeface="Arial" pitchFamily="34" charset="0"/>
                <a:cs typeface="Arial" pitchFamily="34" charset="0"/>
              </a:rPr>
              <a:t>Įstaigos </a:t>
            </a:r>
            <a:r>
              <a:rPr lang="lt-LT" sz="2000" dirty="0" smtClean="0">
                <a:latin typeface="Arial" pitchFamily="34" charset="0"/>
                <a:cs typeface="Arial" pitchFamily="34" charset="0"/>
              </a:rPr>
              <a:t>strateginiai dokumentai/prioritetai paremti vidaus audito rezultatais, išvadomis. </a:t>
            </a:r>
            <a:r>
              <a:rPr lang="lt-LT" sz="2000" dirty="0" smtClean="0">
                <a:latin typeface="Arial" pitchFamily="34" charset="0"/>
                <a:cs typeface="Arial" pitchFamily="34" charset="0"/>
              </a:rPr>
              <a:t>1 </a:t>
            </a:r>
            <a:r>
              <a:rPr lang="lt-LT" sz="2000" dirty="0" smtClean="0">
                <a:latin typeface="Arial" pitchFamily="34" charset="0"/>
                <a:cs typeface="Arial" pitchFamily="34" charset="0"/>
              </a:rPr>
              <a:t>lygis – 0 respondentų.</a:t>
            </a:r>
          </a:p>
          <a:p>
            <a:pPr algn="just">
              <a:buFont typeface="Wingdings" pitchFamily="2" charset="2"/>
              <a:buChar char="Ø"/>
            </a:pPr>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332656"/>
            <a:ext cx="8183880" cy="1440160"/>
          </a:xfrm>
        </p:spPr>
        <p:txBody>
          <a:bodyPr>
            <a:noAutofit/>
          </a:bodyPr>
          <a:lstStyle/>
          <a:p>
            <a:pPr algn="ctr"/>
            <a:r>
              <a:rPr lang="lt-LT" sz="3000" dirty="0" smtClean="0">
                <a:solidFill>
                  <a:schemeClr val="tx1"/>
                </a:solidFill>
                <a:effectLst/>
              </a:rPr>
              <a:t>6.2. Strateginis mokyklos planas, metinė veiklos programa bei jų įgyvendindamas</a:t>
            </a:r>
            <a:endParaRPr lang="lt-LT" sz="3000" dirty="0">
              <a:solidFill>
                <a:schemeClr val="tx1"/>
              </a:solidFill>
              <a:effectLst/>
            </a:endParaRPr>
          </a:p>
        </p:txBody>
      </p:sp>
      <p:graphicFrame>
        <p:nvGraphicFramePr>
          <p:cNvPr id="3" name="Diagrama 2"/>
          <p:cNvGraphicFramePr/>
          <p:nvPr/>
        </p:nvGraphicFramePr>
        <p:xfrm>
          <a:off x="467545" y="1700808"/>
          <a:ext cx="8208912" cy="475252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836712"/>
            <a:ext cx="8496944" cy="6863417"/>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Strateginio plano ir metinės veiklos programos struktūra ir turinys</a:t>
            </a:r>
            <a:r>
              <a:rPr lang="lt-LT" sz="2000" b="1" dirty="0" smtClean="0">
                <a:latin typeface="Arial" pitchFamily="34" charset="0"/>
                <a:cs typeface="Arial" pitchFamily="34" charset="0"/>
              </a:rPr>
              <a:t>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4 lygis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41</a:t>
            </a:r>
            <a:r>
              <a:rPr lang="lt-LT" sz="2000" dirty="0" smtClean="0">
                <a:latin typeface="Arial" pitchFamily="34" charset="0"/>
                <a:cs typeface="Arial" pitchFamily="34" charset="0"/>
              </a:rPr>
              <a:t> respondentas mano, kad</a:t>
            </a:r>
            <a:r>
              <a:rPr lang="lt-LT" sz="2000" dirty="0" smtClean="0"/>
              <a:t> </a:t>
            </a:r>
            <a:r>
              <a:rPr lang="lt-LT" sz="2000" dirty="0" smtClean="0">
                <a:latin typeface="Arial" pitchFamily="34" charset="0"/>
                <a:cs typeface="Arial" pitchFamily="34" charset="0"/>
              </a:rPr>
              <a:t>s</a:t>
            </a:r>
            <a:r>
              <a:rPr lang="lt-LT" sz="2000" dirty="0" smtClean="0">
                <a:latin typeface="Arial" pitchFamily="34" charset="0"/>
                <a:cs typeface="Arial" pitchFamily="34" charset="0"/>
              </a:rPr>
              <a:t>trateginis </a:t>
            </a:r>
            <a:r>
              <a:rPr lang="lt-LT" sz="2000" dirty="0" smtClean="0">
                <a:latin typeface="Arial" pitchFamily="34" charset="0"/>
                <a:cs typeface="Arial" pitchFamily="34" charset="0"/>
              </a:rPr>
              <a:t>planas ir metinė veiklos programa pagrįsti audito </a:t>
            </a:r>
            <a:r>
              <a:rPr lang="lt-LT" sz="2000" dirty="0" smtClean="0">
                <a:latin typeface="Arial" pitchFamily="34" charset="0"/>
                <a:cs typeface="Arial" pitchFamily="34" charset="0"/>
              </a:rPr>
              <a:t>išvadomis ir realiais </a:t>
            </a:r>
            <a:r>
              <a:rPr lang="lt-LT" sz="2000" dirty="0" smtClean="0">
                <a:latin typeface="Arial" pitchFamily="34" charset="0"/>
                <a:cs typeface="Arial" pitchFamily="34" charset="0"/>
              </a:rPr>
              <a:t>mokyklos ištekliais</a:t>
            </a:r>
            <a:r>
              <a:rPr lang="lt-LT" sz="2000" dirty="0" smtClean="0">
                <a:latin typeface="Arial" pitchFamily="34" charset="0"/>
                <a:cs typeface="Arial" pitchFamily="34" charset="0"/>
              </a:rPr>
              <a:t>, </a:t>
            </a:r>
            <a:r>
              <a:rPr lang="lt-LT" sz="2000" dirty="0" smtClean="0">
                <a:latin typeface="Arial" pitchFamily="34" charset="0"/>
                <a:cs typeface="Arial" pitchFamily="34" charset="0"/>
              </a:rPr>
              <a:t>glaudžiai siejasi per tikslus, prioritetines veiklos sritis. Aiškiai suformuluoti tikslai, prioritetai yra aktualūs </a:t>
            </a:r>
            <a:r>
              <a:rPr lang="lt-LT" sz="2000" dirty="0" smtClean="0">
                <a:latin typeface="Arial" pitchFamily="34" charset="0"/>
                <a:cs typeface="Arial" pitchFamily="34" charset="0"/>
              </a:rPr>
              <a:t>darželiai, </a:t>
            </a:r>
            <a:r>
              <a:rPr lang="lt-LT" sz="2000" dirty="0" smtClean="0">
                <a:latin typeface="Arial" pitchFamily="34" charset="0"/>
                <a:cs typeface="Arial" pitchFamily="34" charset="0"/>
              </a:rPr>
              <a:t>atitinka vaikų ugdymo(si) ir šeimų poreikius, dera su regiono ir valstybės švietimo politika. Planuojant veiklą numatomos priemonės, kurių uždaviniai, laukiami rezultatai, veiklos turinys, terminai, atsakingi asmenys, ištekliai yra tiksliai apibrėžti</a:t>
            </a:r>
            <a:r>
              <a:rPr lang="lt-LT" sz="2000" dirty="0" smtClean="0">
                <a:latin typeface="Arial" pitchFamily="34" charset="0"/>
                <a:cs typeface="Arial" pitchFamily="34" charset="0"/>
              </a:rPr>
              <a:t>. </a:t>
            </a:r>
            <a:r>
              <a:rPr lang="lt-LT" sz="2000" dirty="0" smtClean="0">
                <a:latin typeface="Arial" pitchFamily="34" charset="0"/>
                <a:cs typeface="Arial" pitchFamily="34" charset="0"/>
              </a:rPr>
              <a:t>1 </a:t>
            </a:r>
            <a:r>
              <a:rPr lang="lt-LT" sz="2000" dirty="0" smtClean="0">
                <a:latin typeface="Arial" pitchFamily="34" charset="0"/>
                <a:cs typeface="Arial" pitchFamily="34" charset="0"/>
              </a:rPr>
              <a:t>lygis – 0 respondentų</a:t>
            </a:r>
            <a:r>
              <a:rPr lang="lt-LT" sz="2000" dirty="0" smtClean="0">
                <a:latin typeface="Arial" pitchFamily="34" charset="0"/>
                <a:cs typeface="Arial" pitchFamily="34" charset="0"/>
              </a:rPr>
              <a:t>.</a:t>
            </a: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Uždavinių įgyvendinimas</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 4 lygis – </a:t>
            </a:r>
            <a:r>
              <a:rPr lang="lt-LT" sz="2000" dirty="0" smtClean="0">
                <a:latin typeface="Arial" pitchFamily="34" charset="0"/>
                <a:cs typeface="Arial" pitchFamily="34" charset="0"/>
              </a:rPr>
              <a:t>35</a:t>
            </a:r>
            <a:r>
              <a:rPr lang="lt-LT" sz="2000" dirty="0" smtClean="0">
                <a:latin typeface="Arial" pitchFamily="34" charset="0"/>
                <a:cs typeface="Arial" pitchFamily="34" charset="0"/>
              </a:rPr>
              <a:t> respondentai mano, kad u</a:t>
            </a:r>
            <a:r>
              <a:rPr lang="lt-LT" sz="2000" dirty="0" smtClean="0">
                <a:latin typeface="Arial" pitchFamily="34" charset="0"/>
                <a:cs typeface="Arial" pitchFamily="34" charset="0"/>
              </a:rPr>
              <a:t>ždaviniai </a:t>
            </a:r>
            <a:r>
              <a:rPr lang="lt-LT" sz="2000" dirty="0" smtClean="0">
                <a:latin typeface="Arial" pitchFamily="34" charset="0"/>
                <a:cs typeface="Arial" pitchFamily="34" charset="0"/>
              </a:rPr>
              <a:t>įgyvendinami nuosekliai, lanksčiai, laikomasi </a:t>
            </a:r>
            <a:r>
              <a:rPr lang="lt-LT" sz="2000" dirty="0" smtClean="0">
                <a:latin typeface="Arial" pitchFamily="34" charset="0"/>
                <a:cs typeface="Arial" pitchFamily="34" charset="0"/>
              </a:rPr>
              <a:t>planų. Ištekliai </a:t>
            </a:r>
            <a:r>
              <a:rPr lang="lt-LT" sz="2000" dirty="0" smtClean="0">
                <a:latin typeface="Arial" pitchFamily="34" charset="0"/>
                <a:cs typeface="Arial" pitchFamily="34" charset="0"/>
              </a:rPr>
              <a:t>paskirstomi tikslingai ir veiksmingai.</a:t>
            </a:r>
            <a:r>
              <a:rPr lang="lt-LT" sz="2000" dirty="0" smtClean="0">
                <a:latin typeface="Arial" pitchFamily="34" charset="0"/>
                <a:cs typeface="Arial" pitchFamily="34" charset="0"/>
              </a:rPr>
              <a:t>1lygis </a:t>
            </a:r>
            <a:r>
              <a:rPr lang="lt-LT" sz="2000" dirty="0" smtClean="0">
                <a:latin typeface="Arial" pitchFamily="34" charset="0"/>
                <a:cs typeface="Arial" pitchFamily="34" charset="0"/>
              </a:rPr>
              <a:t>– 0 respondentų</a:t>
            </a:r>
            <a:r>
              <a:rPr lang="lt-LT" sz="2000" dirty="0" smtClean="0">
                <a:latin typeface="Arial" pitchFamily="34" charset="0"/>
                <a:cs typeface="Arial" pitchFamily="34" charset="0"/>
              </a:rPr>
              <a:t>.</a:t>
            </a: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Strateginio plano ir metinės veiklos programos veiksmingumas </a:t>
            </a:r>
            <a:r>
              <a:rPr lang="lt-LT" sz="2000" dirty="0" smtClean="0">
                <a:latin typeface="Arial" pitchFamily="34" charset="0"/>
                <a:cs typeface="Arial" pitchFamily="34" charset="0"/>
              </a:rPr>
              <a:t>– 4 lygis – 36 respondentai teigia, kad darželio strateginio plano ir metinės veiklos programos įgyvendinimas laiduoja mokyklos veiklos kokybę, ugdymo(si) kokybę.</a:t>
            </a:r>
          </a:p>
          <a:p>
            <a:pPr algn="just">
              <a:buFont typeface="Wingdings" pitchFamily="2" charset="2"/>
              <a:buChar char="Ø"/>
            </a:pPr>
            <a:endParaRPr lang="lt-LT" sz="2000" dirty="0" smtClean="0">
              <a:latin typeface="Arial" pitchFamily="34" charset="0"/>
              <a:cs typeface="Arial" pitchFamily="34" charset="0"/>
            </a:endParaRPr>
          </a:p>
          <a:p>
            <a:pPr algn="just">
              <a:buFont typeface="Wingdings" pitchFamily="2" charset="2"/>
              <a:buChar char="Ø"/>
            </a:pPr>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332656"/>
            <a:ext cx="8183880" cy="1051560"/>
          </a:xfrm>
        </p:spPr>
        <p:txBody>
          <a:bodyPr>
            <a:normAutofit/>
          </a:bodyPr>
          <a:lstStyle/>
          <a:p>
            <a:pPr algn="ctr"/>
            <a:r>
              <a:rPr lang="lt-LT" sz="3000" dirty="0" smtClean="0">
                <a:solidFill>
                  <a:schemeClr val="tx1"/>
                </a:solidFill>
                <a:effectLst/>
              </a:rPr>
              <a:t>6.3. Mokyklos vadovų veiklos veiksmingumas</a:t>
            </a:r>
            <a:endParaRPr lang="lt-LT" sz="3000" dirty="0">
              <a:solidFill>
                <a:schemeClr val="tx1"/>
              </a:solidFill>
              <a:effectLst/>
            </a:endParaRPr>
          </a:p>
        </p:txBody>
      </p:sp>
      <p:graphicFrame>
        <p:nvGraphicFramePr>
          <p:cNvPr id="3" name="Diagrama 2"/>
          <p:cNvGraphicFramePr/>
          <p:nvPr/>
        </p:nvGraphicFramePr>
        <p:xfrm>
          <a:off x="467544" y="1619250"/>
          <a:ext cx="8280919" cy="469007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ctrTitle"/>
          </p:nvPr>
        </p:nvSpPr>
        <p:spPr>
          <a:xfrm>
            <a:off x="323528" y="332656"/>
            <a:ext cx="8171248" cy="6120680"/>
          </a:xfrm>
        </p:spPr>
        <p:txBody>
          <a:bodyPr/>
          <a:lstStyle/>
          <a:p>
            <a:endParaRPr lang="lt-LT" dirty="0">
              <a:solidFill>
                <a:schemeClr val="tx1"/>
              </a:solidFill>
              <a:effectLst/>
            </a:endParaRPr>
          </a:p>
        </p:txBody>
      </p:sp>
      <p:sp>
        <p:nvSpPr>
          <p:cNvPr id="3" name="Paantraštė 2"/>
          <p:cNvSpPr>
            <a:spLocks noGrp="1"/>
          </p:cNvSpPr>
          <p:nvPr>
            <p:ph type="subTitle" idx="1"/>
          </p:nvPr>
        </p:nvSpPr>
        <p:spPr>
          <a:xfrm>
            <a:off x="323528" y="332656"/>
            <a:ext cx="8640960" cy="6192688"/>
          </a:xfrm>
        </p:spPr>
        <p:txBody>
          <a:bodyPr/>
          <a:lstStyle/>
          <a:p>
            <a:endParaRPr lang="lt-LT" dirty="0" smtClean="0">
              <a:solidFill>
                <a:schemeClr val="tx1"/>
              </a:solidFill>
            </a:endParaRPr>
          </a:p>
          <a:p>
            <a:pPr algn="l"/>
            <a:endParaRPr lang="lt-LT" sz="2400" dirty="0" smtClean="0">
              <a:solidFill>
                <a:schemeClr val="tx1"/>
              </a:solidFill>
              <a:latin typeface="Arial" pitchFamily="34" charset="0"/>
              <a:cs typeface="Arial" pitchFamily="34" charset="0"/>
            </a:endParaRPr>
          </a:p>
          <a:p>
            <a:pPr algn="l"/>
            <a:r>
              <a:rPr lang="lt-LT" sz="2400" dirty="0" smtClean="0">
                <a:solidFill>
                  <a:schemeClr val="tx1"/>
                </a:solidFill>
                <a:latin typeface="Arial" pitchFamily="34" charset="0"/>
                <a:cs typeface="Arial" pitchFamily="34" charset="0"/>
              </a:rPr>
              <a:t>	7. “Plačiojo” vidaus audito laikotarpis -  2021-03-02 - 2021-04-01.</a:t>
            </a:r>
          </a:p>
          <a:p>
            <a:pPr algn="l"/>
            <a:endParaRPr lang="lt-LT" sz="2400" dirty="0" smtClean="0">
              <a:solidFill>
                <a:schemeClr val="tx1"/>
              </a:solidFill>
              <a:latin typeface="Arial" pitchFamily="34" charset="0"/>
              <a:cs typeface="Arial" pitchFamily="34" charset="0"/>
            </a:endParaRPr>
          </a:p>
          <a:p>
            <a:pPr algn="l"/>
            <a:r>
              <a:rPr lang="lt-LT" sz="2400" dirty="0" smtClean="0">
                <a:solidFill>
                  <a:schemeClr val="tx1"/>
                </a:solidFill>
                <a:latin typeface="Arial" pitchFamily="34" charset="0"/>
                <a:cs typeface="Arial" pitchFamily="34" charset="0"/>
              </a:rPr>
              <a:t>	8. Tyrimo metodas – kiekybinis (anketinė apklausa).</a:t>
            </a:r>
          </a:p>
          <a:p>
            <a:pPr algn="l"/>
            <a:endParaRPr lang="lt-LT" sz="2400" dirty="0" smtClean="0">
              <a:solidFill>
                <a:schemeClr val="tx1"/>
              </a:solidFill>
              <a:latin typeface="Arial" pitchFamily="34" charset="0"/>
              <a:cs typeface="Arial" pitchFamily="34" charset="0"/>
            </a:endParaRPr>
          </a:p>
          <a:p>
            <a:pPr algn="l"/>
            <a:r>
              <a:rPr lang="lt-LT" sz="2400" dirty="0" smtClean="0">
                <a:solidFill>
                  <a:schemeClr val="tx1"/>
                </a:solidFill>
                <a:latin typeface="Arial" pitchFamily="34" charset="0"/>
                <a:cs typeface="Arial" pitchFamily="34" charset="0"/>
              </a:rPr>
              <a:t>	9. Respondentų skaičius – 57 (IU, PU mokytojai, mokytojų padėjėjos, įstaigos administracija ir aptarnaujantis personalas).</a:t>
            </a:r>
          </a:p>
          <a:p>
            <a:pPr algn="l"/>
            <a:endParaRPr lang="lt-LT" sz="2400" dirty="0" smtClean="0">
              <a:solidFill>
                <a:schemeClr val="tx1"/>
              </a:solidFill>
              <a:latin typeface="Arial" pitchFamily="34" charset="0"/>
              <a:cs typeface="Arial" pitchFamily="34" charset="0"/>
            </a:endParaRPr>
          </a:p>
          <a:p>
            <a:pPr algn="l"/>
            <a:r>
              <a:rPr lang="lt-LT" sz="2400" dirty="0" smtClean="0">
                <a:solidFill>
                  <a:schemeClr val="tx1"/>
                </a:solidFill>
                <a:latin typeface="Arial" pitchFamily="34" charset="0"/>
                <a:cs typeface="Arial" pitchFamily="34" charset="0"/>
              </a:rPr>
              <a:t>	10. Bendras anketų grįžtamumas – 100 %.</a:t>
            </a:r>
          </a:p>
          <a:p>
            <a:pPr algn="l"/>
            <a:endParaRPr lang="lt-LT" dirty="0" smtClean="0">
              <a:solidFill>
                <a:schemeClr val="tx1"/>
              </a:solidFill>
              <a:latin typeface="Times New Roman"/>
              <a:cs typeface="Times New Roman"/>
            </a:endParaRPr>
          </a:p>
          <a:p>
            <a:pPr algn="l"/>
            <a:r>
              <a:rPr lang="lt-LT" sz="2400" dirty="0" smtClean="0">
                <a:solidFill>
                  <a:schemeClr val="tx1"/>
                </a:solidFill>
                <a:latin typeface="Arial" pitchFamily="34" charset="0"/>
                <a:cs typeface="Arial" pitchFamily="34" charset="0"/>
              </a:rPr>
              <a:t>	11. Darbo grupė: A. </a:t>
            </a:r>
            <a:r>
              <a:rPr lang="lt-LT" sz="2400" dirty="0" err="1" smtClean="0">
                <a:solidFill>
                  <a:schemeClr val="tx1"/>
                </a:solidFill>
                <a:latin typeface="Arial" pitchFamily="34" charset="0"/>
                <a:cs typeface="Arial" pitchFamily="34" charset="0"/>
              </a:rPr>
              <a:t>Stagniūnienė</a:t>
            </a:r>
            <a:r>
              <a:rPr lang="lt-LT" sz="2400" dirty="0" smtClean="0">
                <a:solidFill>
                  <a:schemeClr val="tx1"/>
                </a:solidFill>
                <a:latin typeface="Arial" pitchFamily="34" charset="0"/>
                <a:cs typeface="Arial" pitchFamily="34" charset="0"/>
              </a:rPr>
              <a:t>, R. </a:t>
            </a:r>
            <a:r>
              <a:rPr lang="lt-LT" sz="2400" dirty="0" err="1" smtClean="0">
                <a:solidFill>
                  <a:schemeClr val="tx1"/>
                </a:solidFill>
                <a:latin typeface="Arial" pitchFamily="34" charset="0"/>
                <a:cs typeface="Arial" pitchFamily="34" charset="0"/>
              </a:rPr>
              <a:t>Šalaševičienė</a:t>
            </a:r>
            <a:r>
              <a:rPr lang="lt-LT" sz="2400" dirty="0" smtClean="0">
                <a:solidFill>
                  <a:schemeClr val="tx1"/>
                </a:solidFill>
                <a:latin typeface="Arial" pitchFamily="34" charset="0"/>
                <a:cs typeface="Arial" pitchFamily="34" charset="0"/>
              </a:rPr>
              <a:t>, I. Bagdonienė, D. </a:t>
            </a:r>
            <a:r>
              <a:rPr lang="lt-LT" sz="2400" dirty="0" err="1" smtClean="0">
                <a:solidFill>
                  <a:schemeClr val="tx1"/>
                </a:solidFill>
                <a:latin typeface="Arial" pitchFamily="34" charset="0"/>
                <a:cs typeface="Arial" pitchFamily="34" charset="0"/>
              </a:rPr>
              <a:t>Bičkauskaitė</a:t>
            </a:r>
            <a:r>
              <a:rPr lang="lt-LT" sz="2400" dirty="0" smtClean="0">
                <a:solidFill>
                  <a:schemeClr val="tx1"/>
                </a:solidFill>
                <a:latin typeface="Arial" pitchFamily="34" charset="0"/>
                <a:cs typeface="Arial" pitchFamily="34" charset="0"/>
              </a:rPr>
              <a:t>, J. </a:t>
            </a:r>
            <a:r>
              <a:rPr lang="lt-LT" sz="2400" dirty="0" err="1" smtClean="0">
                <a:solidFill>
                  <a:schemeClr val="tx1"/>
                </a:solidFill>
                <a:latin typeface="Arial" pitchFamily="34" charset="0"/>
                <a:cs typeface="Arial" pitchFamily="34" charset="0"/>
              </a:rPr>
              <a:t>Jasiulevičienė</a:t>
            </a:r>
            <a:r>
              <a:rPr lang="lt-LT" sz="2400" dirty="0" smtClean="0">
                <a:solidFill>
                  <a:schemeClr val="tx1"/>
                </a:solidFill>
                <a:latin typeface="Arial" pitchFamily="34" charset="0"/>
                <a:cs typeface="Arial" pitchFamily="34" charset="0"/>
              </a:rPr>
              <a:t>, M. </a:t>
            </a:r>
            <a:r>
              <a:rPr lang="lt-LT" sz="2400" dirty="0" err="1" smtClean="0">
                <a:solidFill>
                  <a:schemeClr val="tx1"/>
                </a:solidFill>
                <a:latin typeface="Arial" pitchFamily="34" charset="0"/>
                <a:cs typeface="Arial" pitchFamily="34" charset="0"/>
              </a:rPr>
              <a:t>Kažemėkienė</a:t>
            </a:r>
            <a:endParaRPr lang="lt-LT" sz="2400" dirty="0" smtClean="0">
              <a:solidFill>
                <a:schemeClr val="tx1"/>
              </a:solidFill>
              <a:latin typeface="Arial" pitchFamily="34" charset="0"/>
              <a:cs typeface="Arial" pitchFamily="34" charset="0"/>
            </a:endParaRPr>
          </a:p>
          <a:p>
            <a:endParaRPr lang="lt-LT" dirty="0" smtClean="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332656"/>
            <a:ext cx="8496944" cy="8094524"/>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Vadovo profesinė kompetencija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4 lygis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49 respondentai teigia, kad  darželio </a:t>
            </a:r>
            <a:r>
              <a:rPr lang="lt-LT" sz="2000" dirty="0" smtClean="0">
                <a:latin typeface="Arial" pitchFamily="34" charset="0"/>
                <a:cs typeface="Arial" pitchFamily="34" charset="0"/>
              </a:rPr>
              <a:t>vadovas </a:t>
            </a:r>
            <a:r>
              <a:rPr lang="lt-LT" sz="2000" dirty="0" smtClean="0">
                <a:latin typeface="Arial" pitchFamily="34" charset="0"/>
                <a:cs typeface="Arial" pitchFamily="34" charset="0"/>
              </a:rPr>
              <a:t>kompetentingas, turi pakankamai teorinių žinių bei praktinių vadybinių gebėjimų. Akivaizdūs sėkmingos vadybos rezultatai/ pavyzdžiai (ugdymo, teikiamų paslaugų kokybė, bendruomenės sutelktumas, veiksmingas problemų sprendimas, pavykę projektai vietos ar regiono mastu ir pan.). Vadovas yra </a:t>
            </a:r>
            <a:r>
              <a:rPr lang="lt-LT" sz="2000" dirty="0" smtClean="0">
                <a:latin typeface="Arial" pitchFamily="34" charset="0"/>
                <a:cs typeface="Arial" pitchFamily="34" charset="0"/>
              </a:rPr>
              <a:t>darželio </a:t>
            </a:r>
            <a:r>
              <a:rPr lang="lt-LT" sz="2000" dirty="0" smtClean="0">
                <a:latin typeface="Arial" pitchFamily="34" charset="0"/>
                <a:cs typeface="Arial" pitchFamily="34" charset="0"/>
              </a:rPr>
              <a:t>bendruomenės lyderis</a:t>
            </a:r>
            <a:r>
              <a:rPr lang="lt-LT" sz="2000" dirty="0" smtClean="0"/>
              <a:t>. </a:t>
            </a:r>
            <a:r>
              <a:rPr lang="lt-LT" sz="2000" dirty="0" smtClean="0">
                <a:latin typeface="Arial" pitchFamily="34" charset="0"/>
                <a:cs typeface="Arial" pitchFamily="34" charset="0"/>
              </a:rPr>
              <a:t>1 </a:t>
            </a:r>
            <a:r>
              <a:rPr lang="lt-LT" sz="2000" dirty="0" smtClean="0">
                <a:latin typeface="Arial" pitchFamily="34" charset="0"/>
                <a:cs typeface="Arial" pitchFamily="34" charset="0"/>
              </a:rPr>
              <a:t>lygis – </a:t>
            </a:r>
            <a:r>
              <a:rPr lang="lt-LT" sz="2000" dirty="0" smtClean="0">
                <a:latin typeface="Arial" pitchFamily="34" charset="0"/>
                <a:cs typeface="Arial" pitchFamily="34" charset="0"/>
              </a:rPr>
              <a:t>1 respondentas.</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Mokyklos atstovavimas ir reprezentavimas</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 4 lygis – </a:t>
            </a:r>
            <a:r>
              <a:rPr lang="lt-LT" sz="2000" dirty="0" smtClean="0">
                <a:latin typeface="Arial" pitchFamily="34" charset="0"/>
                <a:cs typeface="Arial" pitchFamily="34" charset="0"/>
              </a:rPr>
              <a:t>43 respondentai teigia, kad v</a:t>
            </a:r>
            <a:r>
              <a:rPr lang="lt-LT" sz="2000" dirty="0" smtClean="0">
                <a:latin typeface="Arial" pitchFamily="34" charset="0"/>
                <a:cs typeface="Arial" pitchFamily="34" charset="0"/>
              </a:rPr>
              <a:t>adovas </a:t>
            </a:r>
            <a:r>
              <a:rPr lang="lt-LT" sz="2000" dirty="0" smtClean="0">
                <a:latin typeface="Arial" pitchFamily="34" charset="0"/>
                <a:cs typeface="Arial" pitchFamily="34" charset="0"/>
              </a:rPr>
              <a:t>yra įsipareigojęs </a:t>
            </a:r>
            <a:r>
              <a:rPr lang="lt-LT" sz="2000" dirty="0" smtClean="0">
                <a:latin typeface="Arial" pitchFamily="34" charset="0"/>
                <a:cs typeface="Arial" pitchFamily="34" charset="0"/>
              </a:rPr>
              <a:t>darželiui. </a:t>
            </a:r>
            <a:r>
              <a:rPr lang="lt-LT" sz="2000" dirty="0" smtClean="0">
                <a:latin typeface="Arial" pitchFamily="34" charset="0"/>
                <a:cs typeface="Arial" pitchFamily="34" charset="0"/>
              </a:rPr>
              <a:t>Nuolat inicijuoja projektus ir programas, informacijos apie </a:t>
            </a:r>
            <a:r>
              <a:rPr lang="lt-LT" sz="2000" dirty="0" smtClean="0">
                <a:latin typeface="Arial" pitchFamily="34" charset="0"/>
                <a:cs typeface="Arial" pitchFamily="34" charset="0"/>
              </a:rPr>
              <a:t>darželį </a:t>
            </a:r>
            <a:r>
              <a:rPr lang="lt-LT" sz="2000" dirty="0" smtClean="0">
                <a:latin typeface="Arial" pitchFamily="34" charset="0"/>
                <a:cs typeface="Arial" pitchFamily="34" charset="0"/>
              </a:rPr>
              <a:t>sklaidą. Ryšiai su kitomis </a:t>
            </a:r>
            <a:r>
              <a:rPr lang="lt-LT" sz="2000" dirty="0" smtClean="0">
                <a:latin typeface="Arial" pitchFamily="34" charset="0"/>
                <a:cs typeface="Arial" pitchFamily="34" charset="0"/>
              </a:rPr>
              <a:t>mokyklomis, darželiais </a:t>
            </a:r>
            <a:r>
              <a:rPr lang="lt-LT" sz="2000" dirty="0" smtClean="0">
                <a:latin typeface="Arial" pitchFamily="34" charset="0"/>
                <a:cs typeface="Arial" pitchFamily="34" charset="0"/>
              </a:rPr>
              <a:t>ir socialiniais partneriais įvairūs, tikslingai, teigiamai veikiantys </a:t>
            </a:r>
            <a:r>
              <a:rPr lang="lt-LT" sz="2000" dirty="0" smtClean="0">
                <a:latin typeface="Arial" pitchFamily="34" charset="0"/>
                <a:cs typeface="Arial" pitchFamily="34" charset="0"/>
              </a:rPr>
              <a:t>darželį </a:t>
            </a:r>
            <a:r>
              <a:rPr lang="lt-LT" sz="2000" dirty="0" smtClean="0">
                <a:latin typeface="Arial" pitchFamily="34" charset="0"/>
                <a:cs typeface="Arial" pitchFamily="34" charset="0"/>
              </a:rPr>
              <a:t>veiklą. </a:t>
            </a:r>
            <a:r>
              <a:rPr lang="lt-LT" sz="2000" dirty="0" smtClean="0">
                <a:latin typeface="Arial" pitchFamily="34" charset="0"/>
                <a:cs typeface="Arial" pitchFamily="34" charset="0"/>
              </a:rPr>
              <a:t> </a:t>
            </a:r>
            <a:r>
              <a:rPr lang="lt-LT" sz="2000" dirty="0" smtClean="0">
                <a:latin typeface="Arial" pitchFamily="34" charset="0"/>
                <a:cs typeface="Arial" pitchFamily="34" charset="0"/>
              </a:rPr>
              <a:t>1 </a:t>
            </a:r>
            <a:r>
              <a:rPr lang="lt-LT" sz="2000" dirty="0" smtClean="0">
                <a:latin typeface="Arial" pitchFamily="34" charset="0"/>
                <a:cs typeface="Arial" pitchFamily="34" charset="0"/>
              </a:rPr>
              <a:t>lygis – 0 respondentų</a:t>
            </a:r>
            <a:r>
              <a:rPr lang="lt-LT" sz="2000" dirty="0" smtClean="0">
                <a:latin typeface="Arial" pitchFamily="34" charset="0"/>
                <a:cs typeface="Arial" pitchFamily="34" charset="0"/>
              </a:rPr>
              <a:t>.</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Santykiai su personalu, komandų telkimas</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 4 lygis - 2</a:t>
            </a:r>
            <a:r>
              <a:rPr lang="lt-LT" sz="2000" dirty="0" smtClean="0">
                <a:latin typeface="Arial" pitchFamily="34" charset="0"/>
                <a:cs typeface="Arial" pitchFamily="34" charset="0"/>
              </a:rPr>
              <a:t>6</a:t>
            </a:r>
            <a:r>
              <a:rPr lang="lt-LT" sz="2000" dirty="0" smtClean="0">
                <a:latin typeface="Arial" pitchFamily="34" charset="0"/>
                <a:cs typeface="Arial" pitchFamily="34" charset="0"/>
              </a:rPr>
              <a:t> respondentai mano, kad darželio v</a:t>
            </a:r>
            <a:r>
              <a:rPr lang="lt-LT" sz="2000" dirty="0" smtClean="0">
                <a:latin typeface="Arial" pitchFamily="34" charset="0"/>
                <a:cs typeface="Arial" pitchFamily="34" charset="0"/>
              </a:rPr>
              <a:t>adovo </a:t>
            </a:r>
            <a:r>
              <a:rPr lang="lt-LT" sz="2000" dirty="0" smtClean="0">
                <a:latin typeface="Arial" pitchFamily="34" charset="0"/>
                <a:cs typeface="Arial" pitchFamily="34" charset="0"/>
              </a:rPr>
              <a:t>santykiai su personalu grindžiami tarpusavio supratimu ir bendradarbiavimu. Komandos formuojamos tikslingai, jų veikla veiksminga. Mokytojai tikslingai įtraukiami į </a:t>
            </a:r>
            <a:r>
              <a:rPr lang="lt-LT" sz="2000" dirty="0" smtClean="0">
                <a:latin typeface="Arial" pitchFamily="34" charset="0"/>
                <a:cs typeface="Arial" pitchFamily="34" charset="0"/>
              </a:rPr>
              <a:t>darželio </a:t>
            </a:r>
            <a:r>
              <a:rPr lang="lt-LT" sz="2000" dirty="0" smtClean="0">
                <a:latin typeface="Arial" pitchFamily="34" charset="0"/>
                <a:cs typeface="Arial" pitchFamily="34" charset="0"/>
              </a:rPr>
              <a:t>politikos ir strategijos formavimą.</a:t>
            </a:r>
            <a:r>
              <a:rPr lang="lt-LT" sz="2000" dirty="0" smtClean="0">
                <a:latin typeface="Arial" pitchFamily="34" charset="0"/>
                <a:cs typeface="Arial" pitchFamily="34" charset="0"/>
              </a:rPr>
              <a:t>1 </a:t>
            </a:r>
            <a:r>
              <a:rPr lang="lt-LT" sz="2000" dirty="0" smtClean="0">
                <a:latin typeface="Arial" pitchFamily="34" charset="0"/>
                <a:cs typeface="Arial" pitchFamily="34" charset="0"/>
              </a:rPr>
              <a:t>lygis – </a:t>
            </a:r>
            <a:r>
              <a:rPr lang="lt-LT" sz="2000" dirty="0" smtClean="0">
                <a:latin typeface="Arial" pitchFamily="34" charset="0"/>
                <a:cs typeface="Arial" pitchFamily="34" charset="0"/>
              </a:rPr>
              <a:t>1 respondentas.</a:t>
            </a:r>
          </a:p>
          <a:p>
            <a:pPr algn="just"/>
            <a:endParaRPr lang="lt-LT" sz="2000" dirty="0" smtClean="0">
              <a:latin typeface="Arial" pitchFamily="34" charset="0"/>
              <a:cs typeface="Arial" pitchFamily="34" charset="0"/>
            </a:endParaRPr>
          </a:p>
          <a:p>
            <a:pPr algn="just">
              <a:buFont typeface="Wingdings" pitchFamily="2" charset="2"/>
              <a:buChar char="Ø"/>
            </a:pPr>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332656"/>
            <a:ext cx="8183880" cy="720080"/>
          </a:xfrm>
        </p:spPr>
        <p:txBody>
          <a:bodyPr>
            <a:normAutofit/>
          </a:bodyPr>
          <a:lstStyle/>
          <a:p>
            <a:pPr algn="ctr"/>
            <a:r>
              <a:rPr lang="lt-LT" sz="3000" dirty="0" smtClean="0">
                <a:solidFill>
                  <a:schemeClr val="tx1"/>
                </a:solidFill>
                <a:effectLst/>
              </a:rPr>
              <a:t>6.4. Valdymo ir savivaldos dermė</a:t>
            </a:r>
            <a:endParaRPr lang="lt-LT" sz="3000" dirty="0">
              <a:solidFill>
                <a:schemeClr val="tx1"/>
              </a:solidFill>
              <a:effectLst/>
            </a:endParaRPr>
          </a:p>
        </p:txBody>
      </p:sp>
      <p:graphicFrame>
        <p:nvGraphicFramePr>
          <p:cNvPr id="3" name="Diagrama 2"/>
          <p:cNvGraphicFramePr/>
          <p:nvPr/>
        </p:nvGraphicFramePr>
        <p:xfrm>
          <a:off x="467544" y="1619250"/>
          <a:ext cx="8352927" cy="476207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908720"/>
            <a:ext cx="8496944" cy="6863417"/>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Mokyklos savivaldos institucijų kūrimas</a:t>
            </a:r>
            <a:r>
              <a:rPr lang="lt-LT" sz="2000" b="1" dirty="0" smtClean="0">
                <a:latin typeface="Arial" pitchFamily="34" charset="0"/>
                <a:cs typeface="Arial" pitchFamily="34" charset="0"/>
              </a:rPr>
              <a:t>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4 lygis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32</a:t>
            </a:r>
            <a:r>
              <a:rPr lang="lt-LT" sz="2000" dirty="0" smtClean="0">
                <a:latin typeface="Arial" pitchFamily="34" charset="0"/>
                <a:cs typeface="Arial" pitchFamily="34" charset="0"/>
              </a:rPr>
              <a:t> respondentai teigia, kad  yra a</a:t>
            </a:r>
            <a:r>
              <a:rPr lang="lt-LT" sz="2000" dirty="0" smtClean="0">
                <a:latin typeface="Arial" pitchFamily="34" charset="0"/>
                <a:cs typeface="Arial" pitchFamily="34" charset="0"/>
              </a:rPr>
              <a:t>iškiai </a:t>
            </a:r>
            <a:r>
              <a:rPr lang="lt-LT" sz="2000" dirty="0" smtClean="0">
                <a:latin typeface="Arial" pitchFamily="34" charset="0"/>
                <a:cs typeface="Arial" pitchFamily="34" charset="0"/>
              </a:rPr>
              <a:t>apibrėžtos </a:t>
            </a:r>
            <a:r>
              <a:rPr lang="lt-LT" sz="2000" dirty="0" smtClean="0">
                <a:latin typeface="Arial" pitchFamily="34" charset="0"/>
                <a:cs typeface="Arial" pitchFamily="34" charset="0"/>
              </a:rPr>
              <a:t>darželyje </a:t>
            </a:r>
            <a:r>
              <a:rPr lang="lt-LT" sz="2000" dirty="0" smtClean="0">
                <a:latin typeface="Arial" pitchFamily="34" charset="0"/>
                <a:cs typeface="Arial" pitchFamily="34" charset="0"/>
              </a:rPr>
              <a:t>kuriamų savivaldos institucijų funkcijos. Rinkimų į savivaldos institucijas procedūros aiškiai apibrėžtos ir žinomos visiems bendruomenės nariams, remiasi demokratinių rinkimų principais. </a:t>
            </a:r>
            <a:r>
              <a:rPr lang="lt-LT" sz="2000" dirty="0" smtClean="0">
                <a:latin typeface="Arial" pitchFamily="34" charset="0"/>
                <a:cs typeface="Arial" pitchFamily="34" charset="0"/>
              </a:rPr>
              <a:t>1 </a:t>
            </a:r>
            <a:r>
              <a:rPr lang="lt-LT" sz="2000" dirty="0" smtClean="0">
                <a:latin typeface="Arial" pitchFamily="34" charset="0"/>
                <a:cs typeface="Arial" pitchFamily="34" charset="0"/>
              </a:rPr>
              <a:t>lygis </a:t>
            </a:r>
            <a:r>
              <a:rPr lang="lt-LT" sz="2000" dirty="0" smtClean="0">
                <a:latin typeface="Arial" pitchFamily="34" charset="0"/>
                <a:cs typeface="Arial" pitchFamily="34" charset="0"/>
              </a:rPr>
              <a:t>– 0 respondentų.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Mokyklos savivaldos veiklumas</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 4 lygis – </a:t>
            </a:r>
            <a:r>
              <a:rPr lang="lt-LT" sz="2000" dirty="0" smtClean="0">
                <a:latin typeface="Arial" pitchFamily="34" charset="0"/>
                <a:cs typeface="Arial" pitchFamily="34" charset="0"/>
              </a:rPr>
              <a:t>22</a:t>
            </a:r>
            <a:r>
              <a:rPr lang="lt-LT" sz="2000" dirty="0" smtClean="0">
                <a:latin typeface="Arial" pitchFamily="34" charset="0"/>
                <a:cs typeface="Arial" pitchFamily="34" charset="0"/>
              </a:rPr>
              <a:t> respondentai teigia, kad darželio</a:t>
            </a:r>
            <a:r>
              <a:rPr lang="lt-LT" sz="2000" dirty="0" smtClean="0">
                <a:latin typeface="Arial" pitchFamily="34" charset="0"/>
                <a:cs typeface="Arial" pitchFamily="34" charset="0"/>
              </a:rPr>
              <a:t> </a:t>
            </a:r>
            <a:r>
              <a:rPr lang="lt-LT" sz="2000" dirty="0" smtClean="0">
                <a:latin typeface="Arial" pitchFamily="34" charset="0"/>
                <a:cs typeface="Arial" pitchFamily="34" charset="0"/>
              </a:rPr>
              <a:t>savivaldos institucijos aktyviai įsitraukia į </a:t>
            </a:r>
            <a:r>
              <a:rPr lang="lt-LT" sz="2000" dirty="0" smtClean="0">
                <a:latin typeface="Arial" pitchFamily="34" charset="0"/>
                <a:cs typeface="Arial" pitchFamily="34" charset="0"/>
              </a:rPr>
              <a:t>darželio </a:t>
            </a:r>
            <a:r>
              <a:rPr lang="lt-LT" sz="2000" dirty="0" smtClean="0">
                <a:latin typeface="Arial" pitchFamily="34" charset="0"/>
                <a:cs typeface="Arial" pitchFamily="34" charset="0"/>
              </a:rPr>
              <a:t>veiklos planavimą bei planų įgyvendinimą, inicijuoja daugelį pažangių pokyčių, dalyvauja juos įgyvendinant ir vertinant. </a:t>
            </a:r>
            <a:r>
              <a:rPr lang="lt-LT" sz="2000" dirty="0" smtClean="0">
                <a:latin typeface="Arial" pitchFamily="34" charset="0"/>
                <a:cs typeface="Arial" pitchFamily="34" charset="0"/>
              </a:rPr>
              <a:t>1 </a:t>
            </a:r>
            <a:r>
              <a:rPr lang="lt-LT" sz="2000" dirty="0" smtClean="0">
                <a:latin typeface="Arial" pitchFamily="34" charset="0"/>
                <a:cs typeface="Arial" pitchFamily="34" charset="0"/>
              </a:rPr>
              <a:t>lygis – 0 respondentų</a:t>
            </a:r>
            <a:r>
              <a:rPr lang="lt-LT" sz="2000" dirty="0" smtClean="0">
                <a:latin typeface="Arial" pitchFamily="34" charset="0"/>
                <a:cs typeface="Arial" pitchFamily="34" charset="0"/>
              </a:rPr>
              <a:t>.</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Savivaldos ir mokyklos administracijos sprendimų ir veiksmų dermė </a:t>
            </a:r>
            <a:r>
              <a:rPr lang="lt-LT" sz="2000" dirty="0" smtClean="0">
                <a:latin typeface="Arial" pitchFamily="34" charset="0"/>
                <a:cs typeface="Arial" pitchFamily="34" charset="0"/>
              </a:rPr>
              <a:t>– 4 lygis - 2</a:t>
            </a:r>
            <a:r>
              <a:rPr lang="lt-LT" sz="2000" dirty="0" smtClean="0">
                <a:latin typeface="Arial" pitchFamily="34" charset="0"/>
                <a:cs typeface="Arial" pitchFamily="34" charset="0"/>
              </a:rPr>
              <a:t>6</a:t>
            </a:r>
            <a:r>
              <a:rPr lang="lt-LT" sz="2000" dirty="0" smtClean="0">
                <a:latin typeface="Arial" pitchFamily="34" charset="0"/>
                <a:cs typeface="Arial" pitchFamily="34" charset="0"/>
              </a:rPr>
              <a:t> respondentai mano, kad s</a:t>
            </a:r>
            <a:r>
              <a:rPr lang="lt-LT" sz="2000" dirty="0" smtClean="0">
                <a:latin typeface="Arial" pitchFamily="34" charset="0"/>
                <a:cs typeface="Arial" pitchFamily="34" charset="0"/>
              </a:rPr>
              <a:t>avivaldos </a:t>
            </a:r>
            <a:r>
              <a:rPr lang="lt-LT" sz="2000" dirty="0" smtClean="0">
                <a:latin typeface="Arial" pitchFamily="34" charset="0"/>
                <a:cs typeface="Arial" pitchFamily="34" charset="0"/>
              </a:rPr>
              <a:t>ir </a:t>
            </a:r>
            <a:r>
              <a:rPr lang="lt-LT" sz="2000" dirty="0" smtClean="0">
                <a:latin typeface="Arial" pitchFamily="34" charset="0"/>
                <a:cs typeface="Arial" pitchFamily="34" charset="0"/>
              </a:rPr>
              <a:t>darželio </a:t>
            </a:r>
            <a:r>
              <a:rPr lang="lt-LT" sz="2000" dirty="0" smtClean="0">
                <a:latin typeface="Arial" pitchFamily="34" charset="0"/>
                <a:cs typeface="Arial" pitchFamily="34" charset="0"/>
              </a:rPr>
              <a:t>vadovas reguliariai aptaria </a:t>
            </a:r>
            <a:r>
              <a:rPr lang="lt-LT" sz="2000" dirty="0" smtClean="0">
                <a:latin typeface="Arial" pitchFamily="34" charset="0"/>
                <a:cs typeface="Arial" pitchFamily="34" charset="0"/>
              </a:rPr>
              <a:t>darželio </a:t>
            </a:r>
            <a:r>
              <a:rPr lang="lt-LT" sz="2000" dirty="0" smtClean="0">
                <a:latin typeface="Arial" pitchFamily="34" charset="0"/>
                <a:cs typeface="Arial" pitchFamily="34" charset="0"/>
              </a:rPr>
              <a:t>uždavinių </a:t>
            </a:r>
            <a:r>
              <a:rPr lang="lt-LT" sz="2000" dirty="0" smtClean="0">
                <a:latin typeface="Arial" pitchFamily="34" charset="0"/>
                <a:cs typeface="Arial" pitchFamily="34" charset="0"/>
              </a:rPr>
              <a:t>įgyvendinimą, veiksmingai </a:t>
            </a:r>
            <a:r>
              <a:rPr lang="lt-LT" sz="2000" dirty="0" smtClean="0">
                <a:latin typeface="Arial" pitchFamily="34" charset="0"/>
                <a:cs typeface="Arial" pitchFamily="34" charset="0"/>
              </a:rPr>
              <a:t>dirba komandomis ir kolegialiai priima sprendimus. </a:t>
            </a:r>
            <a:r>
              <a:rPr lang="lt-LT" sz="2000" dirty="0" smtClean="0">
                <a:latin typeface="Arial" pitchFamily="34" charset="0"/>
                <a:cs typeface="Arial" pitchFamily="34" charset="0"/>
              </a:rPr>
              <a:t>1 </a:t>
            </a:r>
            <a:r>
              <a:rPr lang="lt-LT" sz="2000" dirty="0" smtClean="0">
                <a:latin typeface="Arial" pitchFamily="34" charset="0"/>
                <a:cs typeface="Arial" pitchFamily="34" charset="0"/>
              </a:rPr>
              <a:t>lygis – </a:t>
            </a:r>
            <a:r>
              <a:rPr lang="lt-LT" sz="2000" dirty="0" smtClean="0">
                <a:latin typeface="Arial" pitchFamily="34" charset="0"/>
                <a:cs typeface="Arial" pitchFamily="34" charset="0"/>
              </a:rPr>
              <a:t>0</a:t>
            </a:r>
            <a:r>
              <a:rPr lang="lt-LT" sz="2000" dirty="0" smtClean="0">
                <a:latin typeface="Arial" pitchFamily="34" charset="0"/>
                <a:cs typeface="Arial" pitchFamily="34" charset="0"/>
              </a:rPr>
              <a:t> respondentų.</a:t>
            </a:r>
          </a:p>
          <a:p>
            <a:pPr algn="just"/>
            <a:endParaRPr lang="lt-LT" sz="2000" dirty="0" smtClean="0">
              <a:latin typeface="Arial" pitchFamily="34" charset="0"/>
              <a:cs typeface="Arial" pitchFamily="34" charset="0"/>
            </a:endParaRPr>
          </a:p>
          <a:p>
            <a:pPr algn="just">
              <a:buFont typeface="Wingdings" pitchFamily="2" charset="2"/>
              <a:buChar char="Ø"/>
            </a:pPr>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611560" y="332656"/>
            <a:ext cx="8183880" cy="1051560"/>
          </a:xfrm>
        </p:spPr>
        <p:txBody>
          <a:bodyPr>
            <a:normAutofit/>
          </a:bodyPr>
          <a:lstStyle/>
          <a:p>
            <a:pPr algn="ctr"/>
            <a:r>
              <a:rPr lang="lt-LT" sz="3000" dirty="0" smtClean="0">
                <a:solidFill>
                  <a:schemeClr val="tx1"/>
                </a:solidFill>
                <a:effectLst/>
              </a:rPr>
              <a:t>Mokyklos veiklos vertinimo sričių įvertinimas procentais</a:t>
            </a:r>
            <a:endParaRPr lang="lt-LT" sz="3000" dirty="0">
              <a:solidFill>
                <a:schemeClr val="tx1"/>
              </a:solidFill>
              <a:effectLst/>
            </a:endParaRPr>
          </a:p>
        </p:txBody>
      </p:sp>
      <p:graphicFrame>
        <p:nvGraphicFramePr>
          <p:cNvPr id="3" name="Diagrama 2"/>
          <p:cNvGraphicFramePr/>
          <p:nvPr/>
        </p:nvGraphicFramePr>
        <p:xfrm>
          <a:off x="323528" y="1412776"/>
          <a:ext cx="8496944" cy="525658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467544" y="332656"/>
            <a:ext cx="8352928" cy="11363052"/>
          </a:xfrm>
          <a:prstGeom prst="rect">
            <a:avLst/>
          </a:prstGeom>
        </p:spPr>
        <p:txBody>
          <a:bodyPr wrap="square">
            <a:spAutoFit/>
          </a:bodyPr>
          <a:lstStyle/>
          <a:p>
            <a:pPr marL="342900" indent="-342900" algn="ctr"/>
            <a:r>
              <a:rPr lang="lt-LT" sz="2800" b="1" dirty="0" smtClean="0">
                <a:latin typeface="Arial" pitchFamily="34" charset="0"/>
                <a:cs typeface="Arial" pitchFamily="34" charset="0"/>
              </a:rPr>
              <a:t>TYRIMO IŠVADOS</a:t>
            </a:r>
            <a:r>
              <a:rPr lang="lt-LT" sz="2800" dirty="0" smtClean="0">
                <a:latin typeface="Arial" pitchFamily="34" charset="0"/>
                <a:cs typeface="Arial" pitchFamily="34" charset="0"/>
              </a:rPr>
              <a:t> </a:t>
            </a:r>
            <a:endParaRPr lang="lt-LT" sz="2000" dirty="0" smtClean="0">
              <a:latin typeface="Arial" pitchFamily="34" charset="0"/>
              <a:cs typeface="Arial" pitchFamily="34" charset="0"/>
            </a:endParaRPr>
          </a:p>
          <a:p>
            <a:pPr marL="457200" indent="-457200" algn="just">
              <a:spcBef>
                <a:spcPts val="1800"/>
              </a:spcBef>
            </a:pPr>
            <a:r>
              <a:rPr lang="lt-LT" sz="2800" dirty="0" smtClean="0">
                <a:latin typeface="Arial" pitchFamily="34" charset="0"/>
                <a:cs typeface="Arial" pitchFamily="34" charset="0"/>
              </a:rPr>
              <a:t>1. </a:t>
            </a:r>
            <a:r>
              <a:rPr lang="lt-LT" sz="2800" dirty="0" smtClean="0">
                <a:latin typeface="Arial" pitchFamily="34" charset="0"/>
                <a:cs typeface="Arial" pitchFamily="34" charset="0"/>
              </a:rPr>
              <a:t>Tyrimo skaičiavimas atliktas </a:t>
            </a:r>
            <a:r>
              <a:rPr lang="lt-LT" sz="2800" dirty="0" smtClean="0">
                <a:latin typeface="Arial" pitchFamily="34" charset="0"/>
                <a:cs typeface="Arial" pitchFamily="34" charset="0"/>
              </a:rPr>
              <a:t>kiekvienos srities atskirai, susumuojant pagalbinių rodiklių atsakymus pagal vertinimo </a:t>
            </a:r>
            <a:r>
              <a:rPr lang="lt-LT" sz="2800" dirty="0" smtClean="0">
                <a:latin typeface="Arial" pitchFamily="34" charset="0"/>
                <a:cs typeface="Arial" pitchFamily="34" charset="0"/>
              </a:rPr>
              <a:t>lygius</a:t>
            </a:r>
            <a:r>
              <a:rPr lang="lt-LT" sz="2800" dirty="0" smtClean="0">
                <a:latin typeface="Arial" pitchFamily="34" charset="0"/>
                <a:cs typeface="Arial" pitchFamily="34" charset="0"/>
              </a:rPr>
              <a:t> </a:t>
            </a:r>
            <a:r>
              <a:rPr lang="lt-LT" sz="2800" dirty="0" smtClean="0">
                <a:latin typeface="Arial" pitchFamily="34" charset="0"/>
                <a:cs typeface="Arial" pitchFamily="34" charset="0"/>
              </a:rPr>
              <a:t>ir </a:t>
            </a:r>
            <a:r>
              <a:rPr lang="lt-LT" sz="2800" dirty="0" smtClean="0">
                <a:latin typeface="Arial" pitchFamily="34" charset="0"/>
                <a:cs typeface="Arial" pitchFamily="34" charset="0"/>
              </a:rPr>
              <a:t>išreiškus </a:t>
            </a:r>
            <a:r>
              <a:rPr lang="lt-LT" sz="2800" dirty="0" smtClean="0">
                <a:latin typeface="Arial" pitchFamily="34" charset="0"/>
                <a:cs typeface="Arial" pitchFamily="34" charset="0"/>
              </a:rPr>
              <a:t>kiekvienos srities atsakymų skaičių procentais. </a:t>
            </a:r>
            <a:endParaRPr lang="lt-LT" sz="2800" dirty="0" smtClean="0">
              <a:latin typeface="Arial" pitchFamily="34" charset="0"/>
              <a:cs typeface="Arial" pitchFamily="34" charset="0"/>
            </a:endParaRPr>
          </a:p>
          <a:p>
            <a:pPr marL="457200" indent="-457200" algn="just"/>
            <a:r>
              <a:rPr lang="lt-LT" sz="2800" dirty="0" smtClean="0">
                <a:latin typeface="Arial" pitchFamily="34" charset="0"/>
                <a:cs typeface="Arial" pitchFamily="34" charset="0"/>
              </a:rPr>
              <a:t>2. </a:t>
            </a:r>
            <a:r>
              <a:rPr lang="lt-LT" sz="2800" dirty="0" smtClean="0">
                <a:latin typeface="Arial" pitchFamily="34" charset="0"/>
                <a:cs typeface="Arial" pitchFamily="34" charset="0"/>
              </a:rPr>
              <a:t>Etosas</a:t>
            </a:r>
            <a:r>
              <a:rPr lang="lt-LT" sz="2800" dirty="0" smtClean="0">
                <a:latin typeface="Arial" pitchFamily="34" charset="0"/>
                <a:cs typeface="Arial" pitchFamily="34" charset="0"/>
              </a:rPr>
              <a:t> </a:t>
            </a:r>
            <a:r>
              <a:rPr lang="lt-LT" sz="2800" dirty="0" smtClean="0">
                <a:latin typeface="Arial" pitchFamily="34" charset="0"/>
                <a:cs typeface="Arial" pitchFamily="34" charset="0"/>
              </a:rPr>
              <a:t>– 4 </a:t>
            </a:r>
            <a:r>
              <a:rPr lang="lt-LT" sz="2800" dirty="0" smtClean="0">
                <a:latin typeface="Arial" pitchFamily="34" charset="0"/>
                <a:cs typeface="Arial" pitchFamily="34" charset="0"/>
              </a:rPr>
              <a:t>lygiu įvertino 54 </a:t>
            </a:r>
            <a:r>
              <a:rPr lang="lt-LT" sz="2800" dirty="0" smtClean="0">
                <a:latin typeface="Times New Roman"/>
                <a:cs typeface="Times New Roman"/>
              </a:rPr>
              <a:t>% </a:t>
            </a:r>
            <a:r>
              <a:rPr lang="lt-LT" sz="2800" dirty="0" smtClean="0">
                <a:latin typeface="Arial" pitchFamily="34" charset="0"/>
                <a:cs typeface="Arial" pitchFamily="34" charset="0"/>
              </a:rPr>
              <a:t>respondentų, 1 lygiu – 1 </a:t>
            </a:r>
            <a:r>
              <a:rPr lang="lt-LT" sz="2800" dirty="0" smtClean="0">
                <a:latin typeface="Arial" pitchFamily="34" charset="0"/>
                <a:cs typeface="Arial" pitchFamily="34" charset="0"/>
              </a:rPr>
              <a:t>% respondentų.</a:t>
            </a:r>
          </a:p>
          <a:p>
            <a:pPr marL="457200" indent="-457200" algn="just"/>
            <a:r>
              <a:rPr lang="lt-LT" sz="2800" dirty="0" smtClean="0">
                <a:latin typeface="Arial" pitchFamily="34" charset="0"/>
                <a:cs typeface="Arial" pitchFamily="34" charset="0"/>
              </a:rPr>
              <a:t>3. Vaiko ugdymas ir ugdymasis – 4 lygiu įvertino   60</a:t>
            </a:r>
            <a:r>
              <a:rPr lang="lt-LT" sz="2800" dirty="0" smtClean="0">
                <a:latin typeface="Times New Roman"/>
                <a:cs typeface="Times New Roman"/>
              </a:rPr>
              <a:t> </a:t>
            </a:r>
            <a:r>
              <a:rPr lang="lt-LT" sz="2800" dirty="0" smtClean="0">
                <a:latin typeface="Times New Roman"/>
                <a:cs typeface="Times New Roman"/>
              </a:rPr>
              <a:t>%</a:t>
            </a:r>
            <a:r>
              <a:rPr lang="lt-LT" sz="2800" dirty="0" smtClean="0">
                <a:latin typeface="Arial" pitchFamily="34" charset="0"/>
                <a:cs typeface="Arial" pitchFamily="34" charset="0"/>
              </a:rPr>
              <a:t> respondentų, 1 lygiu – 0 respondentų.</a:t>
            </a:r>
          </a:p>
          <a:p>
            <a:pPr marL="457200" indent="-457200" algn="just"/>
            <a:r>
              <a:rPr lang="lt-LT" sz="2800" dirty="0" smtClean="0">
                <a:latin typeface="Arial" pitchFamily="34" charset="0"/>
                <a:cs typeface="Arial" pitchFamily="34" charset="0"/>
              </a:rPr>
              <a:t>4. Vaiko ugdymosi pasiekimai – 4 lygiu įvertino     34 </a:t>
            </a:r>
            <a:r>
              <a:rPr lang="lt-LT" sz="2800" dirty="0" smtClean="0">
                <a:latin typeface="Arial" pitchFamily="34" charset="0"/>
                <a:cs typeface="Arial" pitchFamily="34" charset="0"/>
              </a:rPr>
              <a:t>% respondentų, 1 lygiu – 2 % respondentų.</a:t>
            </a:r>
          </a:p>
          <a:p>
            <a:pPr marL="457200" indent="-457200" algn="just"/>
            <a:r>
              <a:rPr lang="lt-LT" sz="2800" dirty="0" smtClean="0">
                <a:latin typeface="Arial" pitchFamily="34" charset="0"/>
                <a:cs typeface="Arial" pitchFamily="34" charset="0"/>
              </a:rPr>
              <a:t>5. Parama ir pagalba vaikui, šeimai – 4 lygiu įvertino 53 </a:t>
            </a:r>
            <a:r>
              <a:rPr lang="lt-LT" sz="2800" dirty="0" smtClean="0">
                <a:latin typeface="Times New Roman"/>
                <a:cs typeface="Times New Roman"/>
              </a:rPr>
              <a:t>% </a:t>
            </a:r>
            <a:r>
              <a:rPr lang="lt-LT" sz="2800" dirty="0" smtClean="0">
                <a:latin typeface="Arial" pitchFamily="34" charset="0"/>
                <a:cs typeface="Arial" pitchFamily="34" charset="0"/>
              </a:rPr>
              <a:t>respondentų, 1 lygiu – 0 respondentų.</a:t>
            </a:r>
            <a:endParaRPr lang="lt-LT" sz="2800" dirty="0" smtClean="0">
              <a:latin typeface="Arial" pitchFamily="34" charset="0"/>
              <a:cs typeface="Arial" pitchFamily="34" charset="0"/>
            </a:endParaRPr>
          </a:p>
          <a:p>
            <a:pPr marL="342900" indent="-342900" algn="just"/>
            <a:endParaRPr lang="lt-LT" sz="2000" dirty="0" smtClean="0">
              <a:latin typeface="Arial" pitchFamily="34" charset="0"/>
              <a:cs typeface="Arial" pitchFamily="34" charset="0"/>
            </a:endParaRPr>
          </a:p>
          <a:p>
            <a:pPr marL="342900" indent="-342900" algn="just"/>
            <a:endParaRPr lang="lt-LT" sz="2000" dirty="0" smtClean="0">
              <a:latin typeface="Arial" pitchFamily="34" charset="0"/>
              <a:cs typeface="Arial" pitchFamily="34" charset="0"/>
            </a:endParaRPr>
          </a:p>
          <a:p>
            <a:pPr marL="342900" indent="-342900" algn="just"/>
            <a:endParaRPr lang="lt-LT" sz="2000" dirty="0" smtClean="0">
              <a:latin typeface="Arial" pitchFamily="34" charset="0"/>
              <a:cs typeface="Arial" pitchFamily="34" charset="0"/>
            </a:endParaRPr>
          </a:p>
          <a:p>
            <a:pPr marL="342900" indent="-342900" algn="just"/>
            <a:endParaRPr lang="lt-LT" sz="2000" dirty="0" smtClean="0">
              <a:latin typeface="Arial" pitchFamily="34" charset="0"/>
              <a:cs typeface="Arial" pitchFamily="34" charset="0"/>
            </a:endParaRPr>
          </a:p>
          <a:p>
            <a:pPr marL="342900" indent="-342900" algn="just"/>
            <a:endParaRPr lang="lt-LT" sz="2000" dirty="0" smtClean="0">
              <a:latin typeface="Arial" pitchFamily="34" charset="0"/>
              <a:cs typeface="Arial" pitchFamily="34" charset="0"/>
            </a:endParaRPr>
          </a:p>
          <a:p>
            <a:pPr marL="342900" indent="-342900" algn="just"/>
            <a:endParaRPr lang="lt-LT" sz="2000" dirty="0" smtClean="0">
              <a:latin typeface="Arial" pitchFamily="34" charset="0"/>
              <a:cs typeface="Arial" pitchFamily="34" charset="0"/>
            </a:endParaRPr>
          </a:p>
          <a:p>
            <a:pPr marL="342900" indent="-342900" algn="just"/>
            <a:endParaRPr lang="lt-LT" sz="2000" dirty="0" smtClean="0">
              <a:latin typeface="Arial" pitchFamily="34" charset="0"/>
              <a:cs typeface="Arial" pitchFamily="34" charset="0"/>
            </a:endParaRPr>
          </a:p>
          <a:p>
            <a:pPr marL="342900" indent="-342900" algn="just"/>
            <a:endParaRPr lang="lt-LT" dirty="0" smtClean="0">
              <a:latin typeface="Arial" pitchFamily="34" charset="0"/>
              <a:cs typeface="Arial" pitchFamily="34" charset="0"/>
            </a:endParaRPr>
          </a:p>
          <a:p>
            <a:pPr marL="342900" indent="-342900" algn="just"/>
            <a:endParaRPr lang="lt-LT" dirty="0" smtClean="0">
              <a:latin typeface="Arial" pitchFamily="34" charset="0"/>
              <a:cs typeface="Arial" pitchFamily="34" charset="0"/>
            </a:endParaRPr>
          </a:p>
          <a:p>
            <a:pPr marL="342900" indent="-342900" algn="just"/>
            <a:endParaRPr lang="lt-LT" dirty="0" smtClean="0">
              <a:latin typeface="Arial" pitchFamily="34" charset="0"/>
              <a:cs typeface="Arial" pitchFamily="34" charset="0"/>
            </a:endParaRPr>
          </a:p>
          <a:p>
            <a:pPr marL="342900" indent="-342900" algn="just"/>
            <a:endParaRPr lang="lt-LT" dirty="0" smtClean="0">
              <a:latin typeface="Arial" pitchFamily="34" charset="0"/>
              <a:cs typeface="Arial" pitchFamily="34" charset="0"/>
            </a:endParaRPr>
          </a:p>
          <a:p>
            <a:pPr marL="342900" indent="-342900" algn="just"/>
            <a:endParaRPr lang="lt-LT" dirty="0" smtClean="0">
              <a:latin typeface="Arial" pitchFamily="34" charset="0"/>
              <a:cs typeface="Arial" pitchFamily="34" charset="0"/>
            </a:endParaRPr>
          </a:p>
          <a:p>
            <a:pPr marL="342900" indent="-342900" algn="just"/>
            <a:endParaRPr lang="lt-LT" dirty="0" smtClean="0">
              <a:latin typeface="Arial" pitchFamily="34" charset="0"/>
              <a:cs typeface="Arial" pitchFamily="34" charset="0"/>
            </a:endParaRPr>
          </a:p>
          <a:p>
            <a:pPr marL="342900" indent="-342900" algn="just"/>
            <a:endParaRPr lang="lt-LT" dirty="0" smtClean="0">
              <a:latin typeface="Arial" pitchFamily="34" charset="0"/>
              <a:cs typeface="Arial" pitchFamily="34" charset="0"/>
            </a:endParaRPr>
          </a:p>
          <a:p>
            <a:pPr marL="342900" indent="-342900" algn="just"/>
            <a:endParaRPr lang="lt-LT" dirty="0" smtClean="0">
              <a:latin typeface="Arial" pitchFamily="34" charset="0"/>
              <a:cs typeface="Arial" pitchFamily="34" charset="0"/>
            </a:endParaRPr>
          </a:p>
          <a:p>
            <a:pPr marL="342900" indent="-342900" algn="just"/>
            <a:endParaRPr lang="lt-LT"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95536" y="332656"/>
            <a:ext cx="8352928" cy="3970318"/>
          </a:xfrm>
          <a:prstGeom prst="rect">
            <a:avLst/>
          </a:prstGeom>
        </p:spPr>
        <p:txBody>
          <a:bodyPr wrap="square">
            <a:spAutoFit/>
          </a:bodyPr>
          <a:lstStyle/>
          <a:p>
            <a:pPr marL="342900" indent="-342900" algn="just"/>
            <a:endParaRPr lang="lt-LT" sz="2800" dirty="0" smtClean="0">
              <a:latin typeface="Arial" pitchFamily="34" charset="0"/>
              <a:cs typeface="Arial" pitchFamily="34" charset="0"/>
            </a:endParaRPr>
          </a:p>
          <a:p>
            <a:pPr marL="342900" indent="-342900" algn="just"/>
            <a:r>
              <a:rPr lang="lt-LT" sz="2800" dirty="0" smtClean="0">
                <a:latin typeface="Arial" pitchFamily="34" charset="0"/>
                <a:cs typeface="Arial" pitchFamily="34" charset="0"/>
              </a:rPr>
              <a:t>6. Ištekliai – 4 lygiu įvertino 56 % respondentų, 1 lygiu – 2 % respondentų.</a:t>
            </a:r>
          </a:p>
          <a:p>
            <a:pPr marL="342900" indent="-342900" algn="just"/>
            <a:r>
              <a:rPr lang="lt-LT" sz="2800" dirty="0" smtClean="0">
                <a:latin typeface="Arial" pitchFamily="34" charset="0"/>
                <a:cs typeface="Arial" pitchFamily="34" charset="0"/>
              </a:rPr>
              <a:t>7. Mokyklos valdymas – 4 lygiu įvertino 61 </a:t>
            </a:r>
            <a:r>
              <a:rPr lang="lt-LT" sz="2800" dirty="0" smtClean="0">
                <a:latin typeface="Arial" pitchFamily="34" charset="0"/>
                <a:cs typeface="Arial" pitchFamily="34" charset="0"/>
              </a:rPr>
              <a:t>% respondentas, 1 lygiu – 0 % respondentų.</a:t>
            </a:r>
          </a:p>
          <a:p>
            <a:pPr marL="342900" indent="-342900" algn="just"/>
            <a:r>
              <a:rPr lang="lt-LT" sz="2800" dirty="0" smtClean="0">
                <a:latin typeface="Arial" pitchFamily="34" charset="0"/>
                <a:cs typeface="Arial" pitchFamily="34" charset="0"/>
              </a:rPr>
              <a:t>8</a:t>
            </a:r>
            <a:r>
              <a:rPr lang="lt-LT" sz="2800" dirty="0" smtClean="0">
                <a:latin typeface="Arial" pitchFamily="34" charset="0"/>
                <a:cs typeface="Arial" pitchFamily="34" charset="0"/>
              </a:rPr>
              <a:t>. Rekomenduojama “Giluminio</a:t>
            </a:r>
            <a:r>
              <a:rPr lang="lt-LT" sz="2800" dirty="0" smtClean="0">
                <a:latin typeface="Arial" pitchFamily="34" charset="0"/>
                <a:cs typeface="Arial" pitchFamily="34" charset="0"/>
              </a:rPr>
              <a:t>” audito sritis – Vaiko ugdymo(si) pasiekimai</a:t>
            </a:r>
            <a:r>
              <a:rPr lang="lt-LT" sz="2800" dirty="0" smtClean="0">
                <a:latin typeface="Arial" pitchFamily="34" charset="0"/>
                <a:cs typeface="Arial" pitchFamily="34" charset="0"/>
              </a:rPr>
              <a:t>.</a:t>
            </a:r>
          </a:p>
          <a:p>
            <a:pPr marL="342900" indent="-342900" algn="just"/>
            <a:endParaRPr lang="lt-LT" sz="2800" dirty="0" smtClean="0">
              <a:latin typeface="Arial" pitchFamily="34" charset="0"/>
              <a:cs typeface="Arial" pitchFamily="34" charset="0"/>
            </a:endParaRPr>
          </a:p>
          <a:p>
            <a:pPr marL="342900" indent="-342900" algn="ctr"/>
            <a:r>
              <a:rPr lang="lt-LT" sz="2800" dirty="0" smtClean="0">
                <a:latin typeface="Arial" pitchFamily="34" charset="0"/>
                <a:cs typeface="Arial" pitchFamily="34" charset="0"/>
              </a:rPr>
              <a:t>_________________</a:t>
            </a:r>
            <a:endParaRPr lang="lt-LT" sz="2800" dirty="0" smtClean="0">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467544" y="1052736"/>
            <a:ext cx="8183880" cy="1440160"/>
          </a:xfrm>
        </p:spPr>
        <p:txBody>
          <a:bodyPr>
            <a:normAutofit fontScale="90000"/>
          </a:bodyPr>
          <a:lstStyle/>
          <a:p>
            <a:pPr algn="ctr"/>
            <a:r>
              <a:rPr lang="lt-LT" b="0" dirty="0" smtClean="0">
                <a:effectLst/>
                <a:latin typeface="Arial" pitchFamily="34" charset="0"/>
                <a:cs typeface="Arial" pitchFamily="34" charset="0"/>
              </a:rPr>
              <a:t/>
            </a:r>
            <a:br>
              <a:rPr lang="lt-LT" b="0" dirty="0" smtClean="0">
                <a:effectLst/>
                <a:latin typeface="Arial" pitchFamily="34" charset="0"/>
                <a:cs typeface="Arial" pitchFamily="34" charset="0"/>
              </a:rPr>
            </a:br>
            <a:r>
              <a:rPr lang="lt-LT" b="0" dirty="0" smtClean="0">
                <a:effectLst/>
                <a:latin typeface="Arial" pitchFamily="34" charset="0"/>
                <a:cs typeface="Arial" pitchFamily="34" charset="0"/>
              </a:rPr>
              <a:t/>
            </a:r>
            <a:br>
              <a:rPr lang="lt-LT" b="0" dirty="0" smtClean="0">
                <a:effectLst/>
                <a:latin typeface="Arial" pitchFamily="34" charset="0"/>
                <a:cs typeface="Arial" pitchFamily="34" charset="0"/>
              </a:rPr>
            </a:br>
            <a:r>
              <a:rPr lang="lt-LT" b="0" dirty="0" smtClean="0">
                <a:effectLst/>
                <a:latin typeface="Arial" pitchFamily="34" charset="0"/>
                <a:cs typeface="Arial" pitchFamily="34" charset="0"/>
              </a:rPr>
              <a:t/>
            </a:r>
            <a:br>
              <a:rPr lang="lt-LT" b="0" dirty="0" smtClean="0">
                <a:effectLst/>
                <a:latin typeface="Arial" pitchFamily="34" charset="0"/>
                <a:cs typeface="Arial" pitchFamily="34" charset="0"/>
              </a:rPr>
            </a:br>
            <a:r>
              <a:rPr lang="lt-LT" b="0" dirty="0" smtClean="0">
                <a:effectLst/>
                <a:latin typeface="Arial" pitchFamily="34" charset="0"/>
                <a:cs typeface="Arial" pitchFamily="34" charset="0"/>
              </a:rPr>
              <a:t/>
            </a:r>
            <a:br>
              <a:rPr lang="lt-LT" b="0" dirty="0" smtClean="0">
                <a:effectLst/>
                <a:latin typeface="Arial" pitchFamily="34" charset="0"/>
                <a:cs typeface="Arial" pitchFamily="34" charset="0"/>
              </a:rPr>
            </a:br>
            <a:r>
              <a:rPr lang="lt-LT" b="0" dirty="0" smtClean="0">
                <a:effectLst/>
                <a:latin typeface="Arial" pitchFamily="34" charset="0"/>
                <a:cs typeface="Arial" pitchFamily="34" charset="0"/>
              </a:rPr>
              <a:t/>
            </a:r>
            <a:br>
              <a:rPr lang="lt-LT" b="0" dirty="0" smtClean="0">
                <a:effectLst/>
                <a:latin typeface="Arial" pitchFamily="34" charset="0"/>
                <a:cs typeface="Arial" pitchFamily="34" charset="0"/>
              </a:rPr>
            </a:br>
            <a:r>
              <a:rPr lang="lt-LT" b="0" dirty="0" smtClean="0">
                <a:solidFill>
                  <a:schemeClr val="tx1"/>
                </a:solidFill>
                <a:effectLst/>
                <a:latin typeface="Arial" pitchFamily="34" charset="0"/>
                <a:cs typeface="Arial" pitchFamily="34" charset="0"/>
              </a:rPr>
              <a:t>“Liepsnojantis entuziazmas, palaikomas sveiko proto ir atkaklumo, yra kokybė, kuri dažniausiai tampa sėkme” – </a:t>
            </a:r>
            <a:r>
              <a:rPr lang="lt-LT" b="0" dirty="0" err="1" smtClean="0">
                <a:solidFill>
                  <a:schemeClr val="tx1"/>
                </a:solidFill>
                <a:effectLst/>
                <a:latin typeface="Arial" pitchFamily="34" charset="0"/>
                <a:cs typeface="Arial" pitchFamily="34" charset="0"/>
              </a:rPr>
              <a:t>Dale</a:t>
            </a:r>
            <a:r>
              <a:rPr lang="lt-LT" b="0" dirty="0" smtClean="0">
                <a:solidFill>
                  <a:schemeClr val="tx1"/>
                </a:solidFill>
                <a:effectLst/>
                <a:latin typeface="Arial" pitchFamily="34" charset="0"/>
                <a:cs typeface="Arial" pitchFamily="34" charset="0"/>
              </a:rPr>
              <a:t> </a:t>
            </a:r>
            <a:r>
              <a:rPr lang="lt-LT" b="0" dirty="0" err="1" smtClean="0">
                <a:solidFill>
                  <a:schemeClr val="tx1"/>
                </a:solidFill>
                <a:effectLst/>
                <a:latin typeface="Arial" pitchFamily="34" charset="0"/>
                <a:cs typeface="Arial" pitchFamily="34" charset="0"/>
              </a:rPr>
              <a:t>Carnegie</a:t>
            </a:r>
            <a:r>
              <a:rPr lang="lt-LT" b="0" dirty="0" smtClean="0">
                <a:solidFill>
                  <a:schemeClr val="tx1"/>
                </a:solidFill>
                <a:effectLst/>
                <a:latin typeface="Arial" pitchFamily="34" charset="0"/>
                <a:cs typeface="Arial" pitchFamily="34" charset="0"/>
              </a:rPr>
              <a:t>.</a:t>
            </a:r>
            <a:endParaRPr lang="lt-LT" dirty="0">
              <a:solidFill>
                <a:schemeClr val="tx1"/>
              </a:solidFill>
              <a:effectLst/>
              <a:latin typeface="Arial" pitchFamily="34" charset="0"/>
              <a:cs typeface="Arial" pitchFamily="34" charset="0"/>
            </a:endParaRPr>
          </a:p>
        </p:txBody>
      </p:sp>
      <p:pic>
        <p:nvPicPr>
          <p:cNvPr id="1026" name="Picture 2" descr="C:\Users\user\Downloads\167762005_2964743480425810_8094542623181308708_n.jpg"/>
          <p:cNvPicPr>
            <a:picLocks noChangeAspect="1" noChangeArrowheads="1"/>
          </p:cNvPicPr>
          <p:nvPr/>
        </p:nvPicPr>
        <p:blipFill>
          <a:blip r:embed="rId2" cstate="print"/>
          <a:srcRect/>
          <a:stretch>
            <a:fillRect/>
          </a:stretch>
        </p:blipFill>
        <p:spPr bwMode="auto">
          <a:xfrm>
            <a:off x="2267744" y="2780928"/>
            <a:ext cx="4464496" cy="2674583"/>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611560" y="332656"/>
            <a:ext cx="8183880" cy="1051560"/>
          </a:xfrm>
        </p:spPr>
        <p:txBody>
          <a:bodyPr>
            <a:normAutofit/>
          </a:bodyPr>
          <a:lstStyle/>
          <a:p>
            <a:pPr algn="ctr"/>
            <a:r>
              <a:rPr lang="lt-LT" sz="3000" dirty="0" smtClean="0">
                <a:solidFill>
                  <a:schemeClr val="tx1"/>
                </a:solidFill>
                <a:effectLst/>
              </a:rPr>
              <a:t>1. ETOSAS</a:t>
            </a:r>
            <a:br>
              <a:rPr lang="lt-LT" sz="3000" dirty="0" smtClean="0">
                <a:solidFill>
                  <a:schemeClr val="tx1"/>
                </a:solidFill>
                <a:effectLst/>
              </a:rPr>
            </a:br>
            <a:r>
              <a:rPr lang="lt-LT" sz="3000" dirty="0" smtClean="0">
                <a:solidFill>
                  <a:schemeClr val="tx1"/>
                </a:solidFill>
                <a:effectLst/>
              </a:rPr>
              <a:t>1.1. Mokyklos vertybės</a:t>
            </a:r>
            <a:endParaRPr lang="lt-LT" sz="3000" dirty="0">
              <a:solidFill>
                <a:schemeClr val="tx1"/>
              </a:solidFill>
              <a:effectLst/>
            </a:endParaRPr>
          </a:p>
        </p:txBody>
      </p:sp>
      <p:graphicFrame>
        <p:nvGraphicFramePr>
          <p:cNvPr id="3" name="Diagrama 2"/>
          <p:cNvGraphicFramePr/>
          <p:nvPr/>
        </p:nvGraphicFramePr>
        <p:xfrm>
          <a:off x="395536" y="1628800"/>
          <a:ext cx="8352928" cy="46805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260648"/>
            <a:ext cx="8496944" cy="6001643"/>
          </a:xfrm>
          <a:prstGeom prst="rect">
            <a:avLst/>
          </a:prstGeom>
        </p:spPr>
        <p:txBody>
          <a:bodyPr wrap="square">
            <a:spAutoFit/>
          </a:bodyPr>
          <a:lstStyle/>
          <a:p>
            <a:pPr algn="just"/>
            <a:endParaRPr lang="lt-LT" sz="2000" b="1"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Tradicijos</a:t>
            </a:r>
            <a:r>
              <a:rPr lang="lt-LT" sz="3200" b="1" dirty="0" smtClean="0">
                <a:latin typeface="Arial" pitchFamily="34" charset="0"/>
                <a:cs typeface="Arial" pitchFamily="34" charset="0"/>
              </a:rPr>
              <a:t> </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4 lygis – 47 respondentai teigia, kad darželis turi savitas tradicijas, priimtinas visai bendruomenei ir atliepiančias jos poreikius. Šias tradicijas kuria ir palaiko visa bendruomenė. 1 lygis – 0 respondentų. </a:t>
            </a:r>
            <a:endParaRPr lang="lt-LT" sz="3200"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ea typeface="Verdana" pitchFamily="34" charset="0"/>
                <a:cs typeface="Arial" pitchFamily="34" charset="0"/>
              </a:rPr>
              <a:t>Vaikų kultūra </a:t>
            </a:r>
            <a:r>
              <a:rPr lang="lt-LT" sz="3200" b="1" dirty="0" smtClean="0">
                <a:latin typeface="Arial" pitchFamily="34" charset="0"/>
                <a:ea typeface="Verdana" pitchFamily="34" charset="0"/>
                <a:cs typeface="Arial" pitchFamily="34" charset="0"/>
              </a:rPr>
              <a:t>- </a:t>
            </a:r>
            <a:r>
              <a:rPr lang="lt-LT" sz="2000" dirty="0" smtClean="0">
                <a:latin typeface="Arial" pitchFamily="34" charset="0"/>
                <a:ea typeface="Verdana" pitchFamily="34" charset="0"/>
                <a:cs typeface="Arial" pitchFamily="34" charset="0"/>
              </a:rPr>
              <a:t>4 lygis – 28 respondentai</a:t>
            </a:r>
            <a:r>
              <a:rPr lang="lt-LT" sz="2000" dirty="0" smtClean="0">
                <a:latin typeface="Arial" pitchFamily="34" charset="0"/>
                <a:cs typeface="Arial" pitchFamily="34" charset="0"/>
              </a:rPr>
              <a:t> pripažįsta vaikų kultūrą kaip vertybę, o vaikus – kaip aktyvius savo aplinkos kūrėjus. Darželyje vaikams sudaromos optimalios sąlygos atskleisti savo individualumą ir kūrybiškumą. 1 lygis – 0 apklaustųjų.</a:t>
            </a:r>
          </a:p>
          <a:p>
            <a:pPr algn="just"/>
            <a:endParaRPr lang="lt-LT" sz="2000" dirty="0" smtClean="0">
              <a:latin typeface="Arial" pitchFamily="34" charset="0"/>
              <a:cs typeface="Arial" pitchFamily="34" charset="0"/>
            </a:endParaRP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cs typeface="Arial" pitchFamily="34" charset="0"/>
              </a:rPr>
              <a:t>Mi</a:t>
            </a:r>
            <a:r>
              <a:rPr lang="lt-LT" sz="2000" b="1" dirty="0" smtClean="0">
                <a:latin typeface="Arial" pitchFamily="34" charset="0"/>
                <a:ea typeface="Verdana" pitchFamily="34" charset="0"/>
                <a:cs typeface="Arial" pitchFamily="34" charset="0"/>
              </a:rPr>
              <a:t>kroklimatas</a:t>
            </a:r>
            <a:r>
              <a:rPr lang="lt-LT" sz="2000" dirty="0" smtClean="0">
                <a:latin typeface="Arial" pitchFamily="34" charset="0"/>
                <a:ea typeface="Verdana" pitchFamily="34" charset="0"/>
                <a:cs typeface="Arial" pitchFamily="34" charset="0"/>
              </a:rPr>
              <a:t> -</a:t>
            </a:r>
            <a:r>
              <a:rPr lang="lt-LT" sz="2000" dirty="0" smtClean="0">
                <a:latin typeface="Arial" pitchFamily="34" charset="0"/>
                <a:cs typeface="Arial" pitchFamily="34" charset="0"/>
              </a:rPr>
              <a:t> </a:t>
            </a:r>
            <a:r>
              <a:rPr lang="lt-LT" sz="2000" dirty="0" smtClean="0">
                <a:latin typeface="Arial" pitchFamily="34" charset="0"/>
                <a:ea typeface="Verdana" pitchFamily="34" charset="0"/>
                <a:cs typeface="Arial" pitchFamily="34" charset="0"/>
              </a:rPr>
              <a:t>4 lygis – 17 respondentų galvoja, kad </a:t>
            </a:r>
            <a:r>
              <a:rPr lang="lt-LT" sz="2000" dirty="0" smtClean="0">
                <a:latin typeface="Arial" pitchFamily="34" charset="0"/>
                <a:cs typeface="Arial" pitchFamily="34" charset="0"/>
              </a:rPr>
              <a:t>bendruomenės nariai jaučiasi saugūs, pasitiki vieni kitais. Darželyje vyrauja pagarba, visi jaučiasi pripažįstami ir vertinami. Veikia pagalbos teikimo sistema. Sukurta veiksminga individualių ir bendruomeninių poreikių tenkinimo sistema. Tik </a:t>
            </a:r>
            <a:r>
              <a:rPr lang="lt-LT" sz="2000" b="1" dirty="0" smtClean="0">
                <a:latin typeface="Arial" pitchFamily="34" charset="0"/>
                <a:ea typeface="Verdana" pitchFamily="34" charset="0"/>
                <a:cs typeface="Arial" pitchFamily="34" charset="0"/>
              </a:rPr>
              <a:t>2 respondentai </a:t>
            </a:r>
            <a:r>
              <a:rPr lang="lt-LT" sz="2000" dirty="0" smtClean="0">
                <a:latin typeface="Arial" pitchFamily="34" charset="0"/>
                <a:ea typeface="Verdana" pitchFamily="34" charset="0"/>
                <a:cs typeface="Arial" pitchFamily="34" charset="0"/>
              </a:rPr>
              <a:t>skyrė 1 lygį, jie teigia, kad </a:t>
            </a:r>
            <a:r>
              <a:rPr lang="lt-LT" sz="2000" dirty="0" smtClean="0">
                <a:latin typeface="Arial" pitchFamily="34" charset="0"/>
                <a:cs typeface="Arial" pitchFamily="34" charset="0"/>
              </a:rPr>
              <a:t>bendruomenės nariai jaučiasi nesaugūs, veikla negrindžiama lygių galimybių, teisingumo ir teisėtumo principais.</a:t>
            </a:r>
          </a:p>
          <a:p>
            <a:pPr algn="just"/>
            <a:r>
              <a:rPr lang="lt-LT" sz="2000" dirty="0" smtClean="0">
                <a:latin typeface="Arial" pitchFamily="34" charset="0"/>
                <a:ea typeface="Verdana" pitchFamily="34" charset="0"/>
                <a:cs typeface="Arial" pitchFamily="34" charset="0"/>
              </a:rPr>
              <a:t/>
            </a:r>
            <a:br>
              <a:rPr lang="lt-LT" sz="2000" dirty="0" smtClean="0">
                <a:latin typeface="Arial" pitchFamily="34" charset="0"/>
                <a:ea typeface="Verdana" pitchFamily="34" charset="0"/>
                <a:cs typeface="Arial" pitchFamily="34" charset="0"/>
              </a:rPr>
            </a:br>
            <a:endParaRPr lang="lt-LT"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323528" y="332657"/>
            <a:ext cx="8496944" cy="6432530"/>
          </a:xfrm>
          <a:prstGeom prst="rect">
            <a:avLst/>
          </a:prstGeom>
        </p:spPr>
        <p:txBody>
          <a:bodyPr wrap="square">
            <a:spAutoFit/>
          </a:bodyPr>
          <a:lstStyle/>
          <a:p>
            <a:pPr algn="just"/>
            <a:endParaRPr lang="lt-LT" sz="2800" dirty="0" smtClean="0">
              <a:latin typeface="Arial" pitchFamily="34" charset="0"/>
              <a:cs typeface="Arial" pitchFamily="34" charset="0"/>
            </a:endParaRPr>
          </a:p>
          <a:p>
            <a:pPr algn="just"/>
            <a:r>
              <a:rPr lang="lt-LT" sz="2800" dirty="0" smtClean="0">
                <a:latin typeface="Arial" pitchFamily="34" charset="0"/>
                <a:cs typeface="Arial" pitchFamily="34" charset="0"/>
              </a:rPr>
              <a:t> </a:t>
            </a:r>
          </a:p>
          <a:p>
            <a:pPr algn="just">
              <a:buFont typeface="Wingdings" pitchFamily="2" charset="2"/>
              <a:buChar char="Ø"/>
            </a:pPr>
            <a:r>
              <a:rPr lang="lt-LT" sz="2800" dirty="0" smtClean="0">
                <a:latin typeface="Arial" pitchFamily="34" charset="0"/>
                <a:cs typeface="Arial" pitchFamily="34" charset="0"/>
              </a:rPr>
              <a:t> </a:t>
            </a:r>
            <a:r>
              <a:rPr lang="lt-LT" sz="2000" b="1" dirty="0" smtClean="0">
                <a:latin typeface="Arial" pitchFamily="34" charset="0"/>
                <a:ea typeface="Verdana" pitchFamily="34" charset="0"/>
                <a:cs typeface="Arial" pitchFamily="34" charset="0"/>
              </a:rPr>
              <a:t>Lygių galimybių suteikimas ir teisingumas – 4 lygis - </a:t>
            </a:r>
            <a:r>
              <a:rPr lang="lt-LT" sz="2000" dirty="0" smtClean="0">
                <a:latin typeface="Arial" pitchFamily="34" charset="0"/>
                <a:ea typeface="Verdana" pitchFamily="34" charset="0"/>
                <a:cs typeface="Arial" pitchFamily="34" charset="0"/>
              </a:rPr>
              <a:t>29 respondentai mano, kad </a:t>
            </a:r>
            <a:r>
              <a:rPr lang="lt-LT" sz="2000" dirty="0" smtClean="0">
                <a:latin typeface="Arial" pitchFamily="34" charset="0"/>
                <a:cs typeface="Arial" pitchFamily="34" charset="0"/>
              </a:rPr>
              <a:t>darželio veikla grindžiama skaidrumo, teisingumo, teisėtumo bei lygių galimybių principais. Įstaigoje vyrauja atmosfera, skatinanti visų bendruomenės narių įsitraukimą į darželio veiklą. Tik </a:t>
            </a:r>
            <a:r>
              <a:rPr lang="lt-LT" sz="2000" b="1" dirty="0" smtClean="0">
                <a:latin typeface="Arial" pitchFamily="34" charset="0"/>
                <a:ea typeface="Verdana" pitchFamily="34" charset="0"/>
                <a:cs typeface="Arial" pitchFamily="34" charset="0"/>
              </a:rPr>
              <a:t>2 respondentai </a:t>
            </a:r>
            <a:r>
              <a:rPr lang="lt-LT" sz="2000" dirty="0" smtClean="0">
                <a:latin typeface="Arial" pitchFamily="34" charset="0"/>
                <a:ea typeface="Verdana" pitchFamily="34" charset="0"/>
                <a:cs typeface="Arial" pitchFamily="34" charset="0"/>
              </a:rPr>
              <a:t>skyrė 1 lygį, jie teigia, kad </a:t>
            </a:r>
            <a:r>
              <a:rPr lang="lt-LT" sz="2000" dirty="0" smtClean="0">
                <a:latin typeface="Arial" pitchFamily="34" charset="0"/>
                <a:cs typeface="Arial" pitchFamily="34" charset="0"/>
              </a:rPr>
              <a:t>bendruomenės nariai jaučiasi nesaugūs, darželio veikla negrindžiama lygių galimybių, teisingumo ir teisėtumo principais.</a:t>
            </a:r>
          </a:p>
          <a:p>
            <a:pPr algn="just">
              <a:buFont typeface="Wingdings" pitchFamily="2" charset="2"/>
              <a:buChar char="Ø"/>
            </a:pPr>
            <a:endParaRPr lang="lt-LT" sz="20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a:p>
            <a:pPr algn="just">
              <a:buFont typeface="Wingdings" pitchFamily="2" charset="2"/>
              <a:buChar char="Ø"/>
            </a:pPr>
            <a:r>
              <a:rPr lang="lt-LT" sz="2000" dirty="0" smtClean="0">
                <a:latin typeface="Arial" pitchFamily="34" charset="0"/>
                <a:cs typeface="Arial" pitchFamily="34" charset="0"/>
              </a:rPr>
              <a:t> </a:t>
            </a:r>
            <a:r>
              <a:rPr lang="lt-LT" sz="2000" b="1" dirty="0" smtClean="0">
                <a:latin typeface="Arial" pitchFamily="34" charset="0"/>
                <a:ea typeface="Verdana" pitchFamily="34" charset="0"/>
                <a:cs typeface="Arial" pitchFamily="34" charset="0"/>
              </a:rPr>
              <a:t>Aplinkos svetingumas, saugumas, estetika </a:t>
            </a:r>
            <a:r>
              <a:rPr lang="lt-LT" sz="2000" dirty="0" smtClean="0">
                <a:latin typeface="Arial" pitchFamily="34" charset="0"/>
                <a:ea typeface="Verdana" pitchFamily="34" charset="0"/>
                <a:cs typeface="Arial" pitchFamily="34" charset="0"/>
              </a:rPr>
              <a:t>– 36 respondentai teigia, kad yra </a:t>
            </a:r>
            <a:r>
              <a:rPr lang="lt-LT" sz="2000" dirty="0" smtClean="0">
                <a:latin typeface="Arial" pitchFamily="34" charset="0"/>
                <a:cs typeface="Arial" pitchFamily="34" charset="0"/>
              </a:rPr>
              <a:t>sukurta gerai veikianti tėvų ir kitų asmenų sutikimo, priėmimo, informavimo sistema. Aplinka jauki, estetiška, saugi,</a:t>
            </a:r>
            <a:r>
              <a:rPr lang="lt-LT" sz="2000" dirty="0" smtClean="0"/>
              <a:t> </a:t>
            </a:r>
            <a:r>
              <a:rPr lang="lt-LT" sz="2000" dirty="0" smtClean="0">
                <a:latin typeface="Arial" pitchFamily="34" charset="0"/>
                <a:cs typeface="Arial" pitchFamily="34" charset="0"/>
              </a:rPr>
              <a:t>pritaikyta bendruomenės narių poreikiams. 1 lygis – 0 respondentų.</a:t>
            </a:r>
          </a:p>
          <a:p>
            <a:endParaRPr lang="lt-LT" sz="2000" dirty="0" smtClean="0">
              <a:latin typeface="Arial" pitchFamily="34" charset="0"/>
              <a:ea typeface="Verdana" pitchFamily="34" charset="0"/>
              <a:cs typeface="Arial" pitchFamily="34" charset="0"/>
            </a:endParaRPr>
          </a:p>
          <a:p>
            <a:r>
              <a:rPr lang="lt-LT" sz="2000" dirty="0" smtClean="0">
                <a:latin typeface="Arial" pitchFamily="34" charset="0"/>
                <a:ea typeface="Verdana" pitchFamily="34" charset="0"/>
                <a:cs typeface="Arial" pitchFamily="34" charset="0"/>
              </a:rPr>
              <a:t/>
            </a:r>
            <a:br>
              <a:rPr lang="lt-LT" sz="2000" dirty="0" smtClean="0">
                <a:latin typeface="Arial" pitchFamily="34" charset="0"/>
                <a:ea typeface="Verdana" pitchFamily="34" charset="0"/>
                <a:cs typeface="Arial" pitchFamily="34" charset="0"/>
              </a:rPr>
            </a:br>
            <a:endParaRPr lang="lt-LT" sz="2800" dirty="0" smtClean="0">
              <a:latin typeface="Arial" pitchFamily="34" charset="0"/>
              <a:cs typeface="Arial" pitchFamily="34" charset="0"/>
            </a:endParaRPr>
          </a:p>
          <a:p>
            <a:pPr algn="just"/>
            <a:endParaRPr lang="lt-LT" sz="2000" dirty="0" smtClean="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ntraštė 1"/>
          <p:cNvSpPr>
            <a:spLocks noGrp="1"/>
          </p:cNvSpPr>
          <p:nvPr>
            <p:ph type="title"/>
          </p:nvPr>
        </p:nvSpPr>
        <p:spPr>
          <a:xfrm>
            <a:off x="395536" y="332656"/>
            <a:ext cx="8183880" cy="792088"/>
          </a:xfrm>
        </p:spPr>
        <p:txBody>
          <a:bodyPr/>
          <a:lstStyle/>
          <a:p>
            <a:pPr algn="ctr"/>
            <a:r>
              <a:rPr lang="lt-LT" dirty="0" smtClean="0">
                <a:solidFill>
                  <a:schemeClr val="tx1"/>
                </a:solidFill>
                <a:effectLst/>
              </a:rPr>
              <a:t>1.2. </a:t>
            </a:r>
            <a:r>
              <a:rPr lang="lt-LT" sz="3000" dirty="0" smtClean="0">
                <a:solidFill>
                  <a:schemeClr val="tx1"/>
                </a:solidFill>
                <a:effectLst/>
              </a:rPr>
              <a:t>Mokyklos</a:t>
            </a:r>
            <a:r>
              <a:rPr lang="lt-LT" dirty="0" smtClean="0">
                <a:solidFill>
                  <a:schemeClr val="tx1"/>
                </a:solidFill>
                <a:effectLst/>
              </a:rPr>
              <a:t> </a:t>
            </a:r>
            <a:r>
              <a:rPr lang="lt-LT" sz="3000" dirty="0" smtClean="0">
                <a:solidFill>
                  <a:schemeClr val="tx1"/>
                </a:solidFill>
                <a:effectLst/>
              </a:rPr>
              <a:t>įvaizdis</a:t>
            </a:r>
            <a:endParaRPr lang="lt-LT" sz="3000" dirty="0">
              <a:solidFill>
                <a:schemeClr val="tx1"/>
              </a:solidFill>
              <a:effectLst/>
            </a:endParaRPr>
          </a:p>
        </p:txBody>
      </p:sp>
      <p:graphicFrame>
        <p:nvGraphicFramePr>
          <p:cNvPr id="3" name="Diagrama 2"/>
          <p:cNvGraphicFramePr/>
          <p:nvPr/>
        </p:nvGraphicFramePr>
        <p:xfrm>
          <a:off x="539552" y="1619250"/>
          <a:ext cx="8280920" cy="4834086"/>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tačiakampis 1"/>
          <p:cNvSpPr/>
          <p:nvPr/>
        </p:nvSpPr>
        <p:spPr>
          <a:xfrm>
            <a:off x="251520" y="620688"/>
            <a:ext cx="8640960" cy="6740307"/>
          </a:xfrm>
          <a:prstGeom prst="rect">
            <a:avLst/>
          </a:prstGeom>
        </p:spPr>
        <p:txBody>
          <a:bodyPr wrap="square">
            <a:spAutoFit/>
          </a:bodyPr>
          <a:lstStyle/>
          <a:p>
            <a:pPr algn="just">
              <a:buFont typeface="Wingdings" pitchFamily="2" charset="2"/>
              <a:buChar char="Ø"/>
            </a:pPr>
            <a:r>
              <a:rPr lang="lt-LT" sz="2000" b="1" dirty="0" smtClean="0">
                <a:latin typeface="Arial" pitchFamily="34" charset="0"/>
                <a:cs typeface="Arial" pitchFamily="34" charset="0"/>
              </a:rPr>
              <a:t>Įvaizdžio kūrimo kultūra </a:t>
            </a:r>
            <a:r>
              <a:rPr lang="lt-LT" sz="3200" dirty="0" smtClean="0">
                <a:latin typeface="Arial" pitchFamily="34" charset="0"/>
                <a:cs typeface="Arial" pitchFamily="34" charset="0"/>
              </a:rPr>
              <a:t>-</a:t>
            </a:r>
            <a:r>
              <a:rPr lang="lt-LT" dirty="0" smtClean="0">
                <a:latin typeface="Arial" pitchFamily="34" charset="0"/>
                <a:cs typeface="Arial" pitchFamily="34" charset="0"/>
              </a:rPr>
              <a:t> </a:t>
            </a:r>
            <a:r>
              <a:rPr lang="lt-LT" sz="2000" dirty="0" smtClean="0">
                <a:latin typeface="Arial" pitchFamily="34" charset="0"/>
                <a:cs typeface="Arial" pitchFamily="34" charset="0"/>
              </a:rPr>
              <a:t>4 lygis – 40 respondentų nuomone,</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darželyje yra veiksminga įvaizdžio kūrimo sistema ir kultūra. Mokykla tinkamai atstovaujama visuomenėje.</a:t>
            </a:r>
            <a:r>
              <a:rPr lang="lt-LT" sz="2000" b="1" dirty="0" smtClean="0">
                <a:latin typeface="Arial" pitchFamily="34" charset="0"/>
                <a:cs typeface="Arial" pitchFamily="34" charset="0"/>
              </a:rPr>
              <a:t> </a:t>
            </a:r>
            <a:r>
              <a:rPr lang="lt-LT" sz="2000" dirty="0" smtClean="0">
                <a:latin typeface="Arial" pitchFamily="34" charset="0"/>
                <a:cs typeface="Arial" pitchFamily="34" charset="0"/>
              </a:rPr>
              <a:t>1 lygis – 0 respondentų.</a:t>
            </a:r>
          </a:p>
          <a:p>
            <a:pPr algn="just">
              <a:buFont typeface="Wingdings" pitchFamily="2" charset="2"/>
              <a:buChar char="Ø"/>
            </a:pPr>
            <a:endParaRPr lang="lt-LT" sz="2000" b="1"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Mokyklos populiarumas ir prestižas </a:t>
            </a:r>
            <a:r>
              <a:rPr lang="lt-LT" sz="3200" dirty="0" smtClean="0">
                <a:latin typeface="Arial" pitchFamily="34" charset="0"/>
                <a:cs typeface="Arial" pitchFamily="34" charset="0"/>
              </a:rPr>
              <a:t>- </a:t>
            </a:r>
            <a:r>
              <a:rPr lang="lt-LT" sz="2000" dirty="0" smtClean="0">
                <a:latin typeface="Arial" pitchFamily="34" charset="0"/>
                <a:cs typeface="Arial" pitchFamily="34" charset="0"/>
              </a:rPr>
              <a:t>4 lygis – 30 respondentų: darželis yra žinomas, jo veikla teigiamai vertinama vietos            bendruomenėje, yra pavyzdys kitoms įstaigoms.  1 lygį skyrė 1 respondentas.     </a:t>
            </a:r>
            <a:endParaRPr lang="lt-LT" sz="3200" b="1" dirty="0" smtClean="0">
              <a:latin typeface="Arial" pitchFamily="34" charset="0"/>
              <a:cs typeface="Arial" pitchFamily="34" charset="0"/>
            </a:endParaRPr>
          </a:p>
          <a:p>
            <a:pPr algn="just"/>
            <a:endParaRPr lang="lt-LT" sz="3200" b="1" dirty="0" smtClean="0">
              <a:latin typeface="Arial" pitchFamily="34" charset="0"/>
              <a:cs typeface="Arial" pitchFamily="34" charset="0"/>
            </a:endParaRPr>
          </a:p>
          <a:p>
            <a:pPr algn="just">
              <a:buFont typeface="Wingdings" pitchFamily="2" charset="2"/>
              <a:buChar char="Ø"/>
            </a:pPr>
            <a:r>
              <a:rPr lang="lt-LT" sz="2000" b="1" dirty="0" smtClean="0">
                <a:latin typeface="Arial" pitchFamily="34" charset="0"/>
                <a:cs typeface="Arial" pitchFamily="34" charset="0"/>
              </a:rPr>
              <a:t>Tapatumo ir pasididžiavimo mokykla jausmas </a:t>
            </a:r>
            <a:r>
              <a:rPr lang="lt-LT" sz="3200" dirty="0" smtClean="0">
                <a:latin typeface="Arial" pitchFamily="34" charset="0"/>
                <a:cs typeface="Arial" pitchFamily="34" charset="0"/>
              </a:rPr>
              <a:t>– </a:t>
            </a:r>
            <a:r>
              <a:rPr lang="lt-LT" sz="2000" dirty="0" smtClean="0">
                <a:latin typeface="Arial" pitchFamily="34" charset="0"/>
                <a:cs typeface="Arial" pitchFamily="34" charset="0"/>
              </a:rPr>
              <a:t>4 lygis – 34 respondentai teigia, jog bendruomenės</a:t>
            </a:r>
            <a:r>
              <a:rPr lang="lt-LT" sz="3200" dirty="0" smtClean="0">
                <a:latin typeface="Times New Roman"/>
                <a:cs typeface="Times New Roman"/>
              </a:rPr>
              <a:t> </a:t>
            </a:r>
            <a:r>
              <a:rPr lang="lt-LT" sz="2000" dirty="0" smtClean="0">
                <a:latin typeface="Arial" pitchFamily="34" charset="0"/>
                <a:cs typeface="Arial" pitchFamily="34" charset="0"/>
              </a:rPr>
              <a:t>nariai didžiuojasi darželiu, dalyvauja, kuriant jos politiką bei jos įgyvendinimo strategiją, prisiima už tai atsakomybę. 1 lygis – 0 respondentų.</a:t>
            </a:r>
          </a:p>
          <a:p>
            <a:pPr>
              <a:buFont typeface="Wingdings" pitchFamily="2" charset="2"/>
              <a:buChar char="Ø"/>
            </a:pPr>
            <a:endParaRPr lang="lt-LT" sz="3200" b="1" dirty="0" smtClean="0">
              <a:latin typeface="Arial" pitchFamily="34" charset="0"/>
              <a:cs typeface="Arial" pitchFamily="34" charset="0"/>
            </a:endParaRPr>
          </a:p>
          <a:p>
            <a:pPr>
              <a:buFont typeface="Wingdings" pitchFamily="2" charset="2"/>
              <a:buChar char="Ø"/>
            </a:pPr>
            <a:endParaRPr lang="lt-LT" sz="3200" b="1" dirty="0" smtClean="0">
              <a:latin typeface="Arial" pitchFamily="34" charset="0"/>
              <a:cs typeface="Arial" pitchFamily="34" charset="0"/>
            </a:endParaRPr>
          </a:p>
          <a:p>
            <a:pPr>
              <a:buFont typeface="Wingdings" pitchFamily="2" charset="2"/>
              <a:buChar char="Ø"/>
            </a:pPr>
            <a:endParaRPr lang="lt-LT" sz="3000" b="1" dirty="0" smtClean="0">
              <a:latin typeface="Arial" pitchFamily="34" charset="0"/>
              <a:cs typeface="Arial" pitchFamily="34" charset="0"/>
            </a:endParaRPr>
          </a:p>
          <a:p>
            <a:pPr>
              <a:buFont typeface="Wingdings" pitchFamily="2" charset="2"/>
              <a:buChar char="Ø"/>
            </a:pPr>
            <a:endParaRPr lang="lt-LT" b="1"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ktas">
  <a:themeElements>
    <a:clrScheme name="Aspektas">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ktas">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ktas">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3952</TotalTime>
  <Words>3155</Words>
  <Application>Microsoft Office PowerPoint</Application>
  <PresentationFormat>Demonstracija ekrane (4:3)</PresentationFormat>
  <Paragraphs>241</Paragraphs>
  <Slides>46</Slides>
  <Notes>0</Notes>
  <HiddenSlides>0</HiddenSlides>
  <MMClips>0</MMClips>
  <ScaleCrop>false</ScaleCrop>
  <HeadingPairs>
    <vt:vector size="4" baseType="variant">
      <vt:variant>
        <vt:lpstr>Tema</vt:lpstr>
      </vt:variant>
      <vt:variant>
        <vt:i4>1</vt:i4>
      </vt:variant>
      <vt:variant>
        <vt:lpstr>Skaidrių pavadinimai</vt:lpstr>
      </vt:variant>
      <vt:variant>
        <vt:i4>46</vt:i4>
      </vt:variant>
    </vt:vector>
  </HeadingPairs>
  <TitlesOfParts>
    <vt:vector size="47" baseType="lpstr">
      <vt:lpstr>Aspektas</vt:lpstr>
      <vt:lpstr>“Plačiojo” vidaus audito ataskaita</vt:lpstr>
      <vt:lpstr>Skaidrė 2</vt:lpstr>
      <vt:lpstr>Skaidrė 3</vt:lpstr>
      <vt:lpstr>Skaidrė 4</vt:lpstr>
      <vt:lpstr>1. ETOSAS 1.1. Mokyklos vertybės</vt:lpstr>
      <vt:lpstr>Skaidrė 6</vt:lpstr>
      <vt:lpstr>Skaidrė 7</vt:lpstr>
      <vt:lpstr>1.2. Mokyklos įvaizdis</vt:lpstr>
      <vt:lpstr>Skaidrė 9</vt:lpstr>
      <vt:lpstr>1.3. Mokyklos vidaus ir išorės ryšiai</vt:lpstr>
      <vt:lpstr>Skaidrė 11</vt:lpstr>
      <vt:lpstr>2. VAIKO UGDYMAS IR UGDYMASIS   2.1. Ugdymo turinys </vt:lpstr>
      <vt:lpstr>Skaidrė 13</vt:lpstr>
      <vt:lpstr>2.2. Ugdymo(si) turinio ir procedūrų planavimas</vt:lpstr>
      <vt:lpstr>Skaidrė 15</vt:lpstr>
      <vt:lpstr>2.3. Ugdymo(si) proceso kokybė</vt:lpstr>
      <vt:lpstr>Skaidrė 17</vt:lpstr>
      <vt:lpstr>2.4. Šeimos ir mokyklos bendradarbiavimas ugdymo procese</vt:lpstr>
      <vt:lpstr>Skaidrė 19</vt:lpstr>
      <vt:lpstr>  3. VAIKO UGDYMO(SI) PASIEKIMAI   3.1. Vaiko raidos ir pasiekimų vertinimas</vt:lpstr>
      <vt:lpstr>Skaidrė 21</vt:lpstr>
      <vt:lpstr>3.2. Vaiko pasiekimų kokybė</vt:lpstr>
      <vt:lpstr>Skaidrė 23</vt:lpstr>
      <vt:lpstr>4. PARAMA IR PAGALBA VAIKUI, ŠEIMAI  4.1. Vaiko teisių garantavimas ir atstovavimas</vt:lpstr>
      <vt:lpstr>Skaidrė 25</vt:lpstr>
      <vt:lpstr>4.2. Vaiko poreikių tenkinimas</vt:lpstr>
      <vt:lpstr>Skaidrė 27</vt:lpstr>
      <vt:lpstr>Skaidrė 28</vt:lpstr>
      <vt:lpstr>4.3. Parama ir pagalba šeimai</vt:lpstr>
      <vt:lpstr>Skaidrė 30</vt:lpstr>
      <vt:lpstr>5. IŠTEKLIAI  5.1. Personalo politika</vt:lpstr>
      <vt:lpstr>Skaidrė 32</vt:lpstr>
      <vt:lpstr>5.2. Materialinė aplinka  5.3. Finansiniai ištekliai</vt:lpstr>
      <vt:lpstr>Skaidrė 34</vt:lpstr>
      <vt:lpstr>6. MOKYKLOS VALDYMAS 6.1. Vidaus auditas</vt:lpstr>
      <vt:lpstr>Skaidrė 36</vt:lpstr>
      <vt:lpstr>6.2. Strateginis mokyklos planas, metinė veiklos programa bei jų įgyvendindamas</vt:lpstr>
      <vt:lpstr>Skaidrė 38</vt:lpstr>
      <vt:lpstr>6.3. Mokyklos vadovų veiklos veiksmingumas</vt:lpstr>
      <vt:lpstr>Skaidrė 40</vt:lpstr>
      <vt:lpstr>6.4. Valdymo ir savivaldos dermė</vt:lpstr>
      <vt:lpstr>Skaidrė 42</vt:lpstr>
      <vt:lpstr>Mokyklos veiklos vertinimo sričių įvertinimas procentais</vt:lpstr>
      <vt:lpstr>Skaidrė 44</vt:lpstr>
      <vt:lpstr>Skaidrė 45</vt:lpstr>
      <vt:lpstr>     “Liepsnojantis entuziazmas, palaikomas sveiko proto ir atkaklumo, yra kokybė, kuri dažniausiai tampa sėkme” – Dale Carnegie.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Skaidrė 1</dc:title>
  <dc:creator>user</dc:creator>
  <cp:lastModifiedBy>user</cp:lastModifiedBy>
  <cp:revision>436</cp:revision>
  <dcterms:created xsi:type="dcterms:W3CDTF">2016-04-20T07:59:15Z</dcterms:created>
  <dcterms:modified xsi:type="dcterms:W3CDTF">2021-06-03T12:48:11Z</dcterms:modified>
</cp:coreProperties>
</file>