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25" autoAdjust="0"/>
    <p:restoredTop sz="94660"/>
  </p:normalViewPr>
  <p:slideViewPr>
    <p:cSldViewPr snapToGrid="0">
      <p:cViewPr>
        <p:scale>
          <a:sx n="80" d="100"/>
          <a:sy n="80" d="100"/>
        </p:scale>
        <p:origin x="-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425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606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72256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350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15528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2551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9856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679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332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6723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389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896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960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12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421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220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150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uktūrinė schema: jungtis 5">
            <a:extLst>
              <a:ext uri="{FF2B5EF4-FFF2-40B4-BE49-F238E27FC236}">
                <a16:creationId xmlns:a16="http://schemas.microsoft.com/office/drawing/2014/main" xmlns="" id="{4502DDB8-BD87-46F5-95F4-E918277DC619}"/>
              </a:ext>
            </a:extLst>
          </p:cNvPr>
          <p:cNvSpPr/>
          <p:nvPr/>
        </p:nvSpPr>
        <p:spPr>
          <a:xfrm>
            <a:off x="-372533" y="5285074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8" name="Struktūrinė schema: jungtis 7">
            <a:extLst>
              <a:ext uri="{FF2B5EF4-FFF2-40B4-BE49-F238E27FC236}">
                <a16:creationId xmlns:a16="http://schemas.microsoft.com/office/drawing/2014/main" xmlns="" id="{2474771D-1FB3-4B76-BDF3-A3F48C255BF6}"/>
              </a:ext>
            </a:extLst>
          </p:cNvPr>
          <p:cNvSpPr/>
          <p:nvPr/>
        </p:nvSpPr>
        <p:spPr>
          <a:xfrm>
            <a:off x="10099132" y="3034831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Struktūrinė schema: jungtis 6">
            <a:extLst>
              <a:ext uri="{FF2B5EF4-FFF2-40B4-BE49-F238E27FC236}">
                <a16:creationId xmlns:a16="http://schemas.microsoft.com/office/drawing/2014/main" xmlns="" id="{6FAC7EB0-438A-4517-B51C-3EF3F8D19DFB}"/>
              </a:ext>
            </a:extLst>
          </p:cNvPr>
          <p:cNvSpPr/>
          <p:nvPr/>
        </p:nvSpPr>
        <p:spPr>
          <a:xfrm>
            <a:off x="2444226" y="110920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" name="Pavadinimas 1">
            <a:extLst>
              <a:ext uri="{FF2B5EF4-FFF2-40B4-BE49-F238E27FC236}">
                <a16:creationId xmlns:a16="http://schemas.microsoft.com/office/drawing/2014/main" xmlns="" id="{0446BA07-ABFC-49BB-A4FD-A3B425F221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Georgia" panose="02040502050405020303" pitchFamily="18" charset="0"/>
              </a:rPr>
              <a:t>K</a:t>
            </a:r>
            <a:r>
              <a:rPr lang="lt-LT" sz="3600" dirty="0">
                <a:solidFill>
                  <a:schemeClr val="tx1"/>
                </a:solidFill>
                <a:latin typeface="Georgia" panose="02040502050405020303" pitchFamily="18" charset="0"/>
              </a:rPr>
              <a:t>aip tėvai gali padėti vaikui mokytis kalbos ir kalbėjimo?</a:t>
            </a:r>
          </a:p>
        </p:txBody>
      </p:sp>
      <p:sp>
        <p:nvSpPr>
          <p:cNvPr id="9" name="Struktūrinė schema: jungtis 8">
            <a:extLst>
              <a:ext uri="{FF2B5EF4-FFF2-40B4-BE49-F238E27FC236}">
                <a16:creationId xmlns:a16="http://schemas.microsoft.com/office/drawing/2014/main" xmlns="" id="{CE670E27-347E-4A45-8C45-8111FD96B677}"/>
              </a:ext>
            </a:extLst>
          </p:cNvPr>
          <p:cNvSpPr/>
          <p:nvPr/>
        </p:nvSpPr>
        <p:spPr>
          <a:xfrm>
            <a:off x="5080000" y="5540964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10" name="Struktūrinė schema: jungtis 9">
            <a:extLst>
              <a:ext uri="{FF2B5EF4-FFF2-40B4-BE49-F238E27FC236}">
                <a16:creationId xmlns:a16="http://schemas.microsoft.com/office/drawing/2014/main" xmlns="" id="{F445E66A-6A36-4DC7-9CB3-5915DA821395}"/>
              </a:ext>
            </a:extLst>
          </p:cNvPr>
          <p:cNvSpPr/>
          <p:nvPr/>
        </p:nvSpPr>
        <p:spPr>
          <a:xfrm>
            <a:off x="7275508" y="-933207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593282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uktūrinė schema: jungtis 7">
            <a:extLst>
              <a:ext uri="{FF2B5EF4-FFF2-40B4-BE49-F238E27FC236}">
                <a16:creationId xmlns:a16="http://schemas.microsoft.com/office/drawing/2014/main" xmlns="" id="{FAA7CF5C-E1AF-45A3-90BA-1C79E70172A4}"/>
              </a:ext>
            </a:extLst>
          </p:cNvPr>
          <p:cNvSpPr/>
          <p:nvPr/>
        </p:nvSpPr>
        <p:spPr>
          <a:xfrm>
            <a:off x="1992281" y="5773722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Struktūrinė schema: jungtis 5">
            <a:extLst>
              <a:ext uri="{FF2B5EF4-FFF2-40B4-BE49-F238E27FC236}">
                <a16:creationId xmlns:a16="http://schemas.microsoft.com/office/drawing/2014/main" xmlns="" id="{016A9F0D-2D8B-49F6-8B53-1E7CA6747785}"/>
              </a:ext>
            </a:extLst>
          </p:cNvPr>
          <p:cNvSpPr/>
          <p:nvPr/>
        </p:nvSpPr>
        <p:spPr>
          <a:xfrm>
            <a:off x="9212688" y="-1043518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Struktūrinė schema: jungtis 4">
            <a:extLst>
              <a:ext uri="{FF2B5EF4-FFF2-40B4-BE49-F238E27FC236}">
                <a16:creationId xmlns:a16="http://schemas.microsoft.com/office/drawing/2014/main" xmlns="" id="{1988FF2B-10E5-4D21-AB85-4DCC6A6517A5}"/>
              </a:ext>
            </a:extLst>
          </p:cNvPr>
          <p:cNvSpPr/>
          <p:nvPr/>
        </p:nvSpPr>
        <p:spPr>
          <a:xfrm>
            <a:off x="10403784" y="3772678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4" name="Struktūrinė schema: jungtis 3">
            <a:extLst>
              <a:ext uri="{FF2B5EF4-FFF2-40B4-BE49-F238E27FC236}">
                <a16:creationId xmlns:a16="http://schemas.microsoft.com/office/drawing/2014/main" xmlns="" id="{2146570F-BEA6-4680-92C5-D8CB3FF759B4}"/>
              </a:ext>
            </a:extLst>
          </p:cNvPr>
          <p:cNvSpPr/>
          <p:nvPr/>
        </p:nvSpPr>
        <p:spPr>
          <a:xfrm>
            <a:off x="-131870" y="-917693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31682F75-06B6-4A80-9843-C5A51E89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144" y="609487"/>
            <a:ext cx="8596668" cy="5639026"/>
          </a:xfrm>
        </p:spPr>
        <p:txBody>
          <a:bodyPr>
            <a:normAutofit/>
          </a:bodyPr>
          <a:lstStyle/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Reaguoti į kūdikio sakomus garsus ir skiemenis, gestus nuo pirmųjų mėnesių.</a:t>
            </a:r>
          </a:p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Pastebėti, kuo vaikas domisi, į ką žiūri, ką rodo, ko klausia, ką bando pasakyti, išreikšti ir į tai reaguoti (atsakyti, papildyti kitais žodžiais, parodyti, paklausti, įsitraukti).</a:t>
            </a:r>
          </a:p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Dažnai kalbėti su vaiku apie aplinkos daiktus, veiksmus, reiškinius, santykius, jausmus, įvardinti juos kuo įvairesniais žodžiais.</a:t>
            </a:r>
          </a:p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Kalbėti su vaiku taisyklingai, nes vaikai mokosi kalbėti pamėgdžiodami.</a:t>
            </a:r>
          </a:p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Kasdien vaikui deklamuoti, dainuoti, pasakoti trumpus tekstus.</a:t>
            </a:r>
          </a:p>
          <a:p>
            <a:r>
              <a:rPr lang="lt-LT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Skatinti </a:t>
            </a:r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vaiką klausinėti.</a:t>
            </a:r>
          </a:p>
        </p:txBody>
      </p:sp>
    </p:spTree>
    <p:extLst>
      <p:ext uri="{BB962C8B-B14F-4D97-AF65-F5344CB8AC3E}">
        <p14:creationId xmlns:p14="http://schemas.microsoft.com/office/powerpoint/2010/main" xmlns="" val="131955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uktūrinė schema: jungtis 5">
            <a:extLst>
              <a:ext uri="{FF2B5EF4-FFF2-40B4-BE49-F238E27FC236}">
                <a16:creationId xmlns:a16="http://schemas.microsoft.com/office/drawing/2014/main" xmlns="" id="{CC8D8FD7-B919-4AA0-B8F2-C5C559B8A98B}"/>
              </a:ext>
            </a:extLst>
          </p:cNvPr>
          <p:cNvSpPr/>
          <p:nvPr/>
        </p:nvSpPr>
        <p:spPr>
          <a:xfrm>
            <a:off x="-694299" y="-1070862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xmlns="" id="{31682F75-06B6-4A80-9843-C5A51E89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53143"/>
            <a:ext cx="8596668" cy="5759532"/>
          </a:xfrm>
        </p:spPr>
        <p:txBody>
          <a:bodyPr>
            <a:normAutofit lnSpcReduction="10000"/>
          </a:bodyPr>
          <a:lstStyle/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Vartyti knygeles, jas skaityti. Skatinti vaiką įvardinti aplinkos daiktus ir įvykius.</a:t>
            </a:r>
          </a:p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Palaikyti vaiko norą tarti, kartoti žodžius, padedant juos pasakyti.</a:t>
            </a:r>
          </a:p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Pateikti vaikui nesudėtingus nurodymus, ką ir kaip turi atlikti.</a:t>
            </a:r>
          </a:p>
          <a:p>
            <a:r>
              <a:rPr lang="lt-LT" sz="2400" dirty="0">
                <a:solidFill>
                  <a:schemeClr val="tx1"/>
                </a:solidFill>
                <a:latin typeface="Georgia" panose="02040502050405020303" pitchFamily="18" charset="0"/>
              </a:rPr>
              <a:t>Skaityti vaikui garsiai arba tyliai, greitai arba lėtai, perteikiant teksto emocijas.</a:t>
            </a:r>
          </a:p>
          <a:p>
            <a:r>
              <a:rPr lang="lt-LT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Užduoti vaikui įvairius klausimus: „Koks?“ „Kodėl?“ „Kur?“</a:t>
            </a:r>
            <a:br>
              <a:rPr lang="lt-LT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lt-LT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„Kaip?“, išklausyti atsakymo.</a:t>
            </a:r>
          </a:p>
          <a:p>
            <a:r>
              <a:rPr lang="lt-LT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Dažnai klausinėti vaiko apie jį patį, apie tai, ką jis veikia, ko nori, ką mėgsta, skatinti apie tai pasakoti. </a:t>
            </a:r>
          </a:p>
          <a:p>
            <a:r>
              <a:rPr lang="lt-LT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Vykti su vaiku į keliones, kitas išvykas. Jos praplės vaiko patirtį ir žodyną.</a:t>
            </a:r>
          </a:p>
          <a:p>
            <a:endParaRPr lang="lt-LT" sz="2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Struktūrinė schema: jungtis 3">
            <a:extLst>
              <a:ext uri="{FF2B5EF4-FFF2-40B4-BE49-F238E27FC236}">
                <a16:creationId xmlns:a16="http://schemas.microsoft.com/office/drawing/2014/main" xmlns="" id="{A5DAA6D3-F58B-41BA-A9B3-607DA899E1DC}"/>
              </a:ext>
            </a:extLst>
          </p:cNvPr>
          <p:cNvSpPr/>
          <p:nvPr/>
        </p:nvSpPr>
        <p:spPr>
          <a:xfrm>
            <a:off x="3008372" y="5202596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Struktūrinė schema: jungtis 4">
            <a:extLst>
              <a:ext uri="{FF2B5EF4-FFF2-40B4-BE49-F238E27FC236}">
                <a16:creationId xmlns:a16="http://schemas.microsoft.com/office/drawing/2014/main" xmlns="" id="{7780C22B-A671-4DB8-AE19-0AC4E8346844}"/>
              </a:ext>
            </a:extLst>
          </p:cNvPr>
          <p:cNvSpPr/>
          <p:nvPr/>
        </p:nvSpPr>
        <p:spPr>
          <a:xfrm>
            <a:off x="10379719" y="922867"/>
            <a:ext cx="2472267" cy="2506133"/>
          </a:xfrm>
          <a:prstGeom prst="flowChartConnector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861912618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Briauno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174</Words>
  <Application>Microsoft Office PowerPoint</Application>
  <PresentationFormat>Pasirinktinai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Briaunota</vt:lpstr>
      <vt:lpstr>Kaip tėvai gali padėti vaikui mokytis kalbos ir kalbėjimo?</vt:lpstr>
      <vt:lpstr>Skaidrė 2</vt:lpstr>
      <vt:lpstr>Skaidrė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Kaip tėvai gali padėti vaikui mokytis kalbos ir kalbėjimo?</dc:title>
  <dc:creator>Not Teddy</dc:creator>
  <cp:lastModifiedBy>„Windows“ vartotojas</cp:lastModifiedBy>
  <cp:revision>4</cp:revision>
  <dcterms:created xsi:type="dcterms:W3CDTF">2023-10-27T17:32:16Z</dcterms:created>
  <dcterms:modified xsi:type="dcterms:W3CDTF">2023-10-28T18:06:17Z</dcterms:modified>
</cp:coreProperties>
</file>