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3" d="100"/>
          <a:sy n="63" d="100"/>
        </p:scale>
        <p:origin x="84"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lt-LT"/>
              <a:t>Spustelėję redaguokite stilių</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lt-LT"/>
              <a:t>Spustelėję redaguokite stilių</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a:t>Spustelėkite, kad galėtumėte redaguoti šablono teksto stilius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lt-LT"/>
              <a:t>Spustelėję redaguokite stilių</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lt-LT"/>
              <a:t>Spustelėję redaguokite stilių</a:t>
            </a:r>
            <a:endParaRPr lang="en-US" dirty="0"/>
          </a:p>
        </p:txBody>
      </p:sp>
      <p:sp>
        <p:nvSpPr>
          <p:cNvPr id="3" name="Content Placeholder 2"/>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lt-LT"/>
              <a:t>Spustelėję redaguokite stilių</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dirty="0"/>
              <a:t>12/28/2023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12/28/2023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lt-LT"/>
              <a:t>Spustelėję redaguokite stilių</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12/28/2023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AF49431-2275-4F17-976B-72C5F6F4F2F1}"/>
              </a:ext>
            </a:extLst>
          </p:cNvPr>
          <p:cNvSpPr>
            <a:spLocks noGrp="1"/>
          </p:cNvSpPr>
          <p:nvPr>
            <p:ph type="ctrTitle"/>
          </p:nvPr>
        </p:nvSpPr>
        <p:spPr/>
        <p:txBody>
          <a:bodyPr/>
          <a:lstStyle/>
          <a:p>
            <a:pPr algn="ctr"/>
            <a:r>
              <a:rPr lang="en-US" sz="4400" dirty="0"/>
              <a:t>V</a:t>
            </a:r>
            <a:r>
              <a:rPr lang="lt-LT" sz="4400" dirty="0"/>
              <a:t>aikų kalbos raidos skatinimas ankstyvajame amžiuje</a:t>
            </a:r>
          </a:p>
        </p:txBody>
      </p:sp>
      <p:sp>
        <p:nvSpPr>
          <p:cNvPr id="3" name="Antrinis pavadinimas 2">
            <a:extLst>
              <a:ext uri="{FF2B5EF4-FFF2-40B4-BE49-F238E27FC236}">
                <a16:creationId xmlns:a16="http://schemas.microsoft.com/office/drawing/2014/main" id="{5BA47D3C-0656-4812-81EF-72FECDDACC0A}"/>
              </a:ext>
            </a:extLst>
          </p:cNvPr>
          <p:cNvSpPr>
            <a:spLocks noGrp="1"/>
          </p:cNvSpPr>
          <p:nvPr>
            <p:ph type="subTitle" idx="1"/>
          </p:nvPr>
        </p:nvSpPr>
        <p:spPr>
          <a:xfrm>
            <a:off x="2301240" y="4236720"/>
            <a:ext cx="5730239" cy="182880"/>
          </a:xfrm>
        </p:spPr>
        <p:txBody>
          <a:bodyPr>
            <a:noAutofit/>
          </a:bodyPr>
          <a:lstStyle/>
          <a:p>
            <a:pPr algn="ctr"/>
            <a:r>
              <a:rPr lang="lt-LT" sz="2800" dirty="0">
                <a:solidFill>
                  <a:schemeClr val="tx1"/>
                </a:solidFill>
              </a:rPr>
              <a:t>Patarimai tėveliams</a:t>
            </a:r>
          </a:p>
        </p:txBody>
      </p:sp>
      <p:sp>
        <p:nvSpPr>
          <p:cNvPr id="4" name="Antrinis pavadinimas 2">
            <a:extLst>
              <a:ext uri="{FF2B5EF4-FFF2-40B4-BE49-F238E27FC236}">
                <a16:creationId xmlns:a16="http://schemas.microsoft.com/office/drawing/2014/main" id="{5A147E70-A183-4882-9CB5-ADED643757E5}"/>
              </a:ext>
            </a:extLst>
          </p:cNvPr>
          <p:cNvSpPr txBox="1">
            <a:spLocks/>
          </p:cNvSpPr>
          <p:nvPr/>
        </p:nvSpPr>
        <p:spPr>
          <a:xfrm>
            <a:off x="5440680" y="5273040"/>
            <a:ext cx="4092403" cy="342859"/>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r>
              <a:rPr lang="lt-LT" sz="2400" dirty="0" smtClean="0">
                <a:solidFill>
                  <a:schemeClr val="tx1"/>
                </a:solidFill>
                <a:latin typeface="+mj-lt"/>
              </a:rPr>
              <a:t>Logopedė</a:t>
            </a:r>
          </a:p>
          <a:p>
            <a:r>
              <a:rPr lang="lt-LT" sz="2400" dirty="0" smtClean="0">
                <a:solidFill>
                  <a:schemeClr val="tx1"/>
                </a:solidFill>
              </a:rPr>
              <a:t> </a:t>
            </a:r>
            <a:r>
              <a:rPr lang="lt-LT" sz="2400" dirty="0">
                <a:solidFill>
                  <a:schemeClr val="tx1"/>
                </a:solidFill>
              </a:rPr>
              <a:t>Ilona Velepolskienė</a:t>
            </a:r>
          </a:p>
        </p:txBody>
      </p:sp>
    </p:spTree>
    <p:extLst>
      <p:ext uri="{BB962C8B-B14F-4D97-AF65-F5344CB8AC3E}">
        <p14:creationId xmlns:p14="http://schemas.microsoft.com/office/powerpoint/2010/main" val="37918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2954" y="1021081"/>
            <a:ext cx="8596668" cy="4348306"/>
          </a:xfrm>
        </p:spPr>
        <p:txBody>
          <a:bodyPr>
            <a:noAutofit/>
          </a:bodyPr>
          <a:lstStyle/>
          <a:p>
            <a:r>
              <a:rPr lang="lt-LT" sz="2400" dirty="0">
                <a:solidFill>
                  <a:schemeClr val="tx1"/>
                </a:solidFill>
              </a:rPr>
              <a:t>Taip pat:</a:t>
            </a:r>
            <a:br>
              <a:rPr lang="lt-LT" sz="2400" dirty="0">
                <a:solidFill>
                  <a:schemeClr val="tx1"/>
                </a:solidFill>
              </a:rPr>
            </a:br>
            <a:r>
              <a:rPr lang="lt-LT" sz="2400" dirty="0">
                <a:solidFill>
                  <a:schemeClr val="tx1"/>
                </a:solidFill>
              </a:rPr>
              <a:t>- pasiūlyti vaikui kuo daugiau fiziškai aktyvios veikos (vandens pramogos, dviračiai, bėgiojimas, šokinėjimas).</a:t>
            </a:r>
            <a:br>
              <a:rPr lang="lt-LT" sz="2400" dirty="0">
                <a:solidFill>
                  <a:schemeClr val="tx1"/>
                </a:solidFill>
              </a:rPr>
            </a:br>
            <a:r>
              <a:rPr lang="lt-LT" sz="2400" dirty="0">
                <a:solidFill>
                  <a:schemeClr val="tx1"/>
                </a:solidFill>
              </a:rPr>
              <a:t>- užsiimkite su vaiku patys, bendraukite su juo, daug kalbėkite.</a:t>
            </a:r>
          </a:p>
          <a:p>
            <a:r>
              <a:rPr lang="lt-LT" sz="2400" dirty="0">
                <a:solidFill>
                  <a:schemeClr val="tx1"/>
                </a:solidFill>
              </a:rPr>
              <a:t>Vėliau gali būti smulkesnės instrukcijos, kaip tėveliai gali prisidėti prie vaiko kalbos ugdymo. Bendraukite su vaiku, leiskite laisvalaikį su vaiku, skirkite savo dėmesio kiek įmanoma daugiau ir apie viską kalbėkite</a:t>
            </a:r>
            <a:r>
              <a:rPr lang="lt-LT" sz="2400" dirty="0" smtClean="0">
                <a:solidFill>
                  <a:schemeClr val="tx1"/>
                </a:solidFill>
              </a:rPr>
              <a:t>.</a:t>
            </a:r>
          </a:p>
          <a:p>
            <a:endParaRPr lang="lt-LT" sz="2400" dirty="0">
              <a:solidFill>
                <a:schemeClr val="tx1"/>
              </a:solidFill>
            </a:endParaRPr>
          </a:p>
          <a:p>
            <a:pPr marL="0" indent="0">
              <a:buNone/>
            </a:pPr>
            <a:r>
              <a:rPr lang="lt-LT" sz="2400" dirty="0" smtClean="0">
                <a:solidFill>
                  <a:schemeClr val="tx1"/>
                </a:solidFill>
              </a:rPr>
              <a:t>                                                                           </a:t>
            </a:r>
          </a:p>
          <a:p>
            <a:pPr marL="0" indent="0">
              <a:buNone/>
            </a:pPr>
            <a:r>
              <a:rPr lang="lt-LT" sz="2400" dirty="0" smtClean="0">
                <a:solidFill>
                  <a:schemeClr val="tx1"/>
                </a:solidFill>
              </a:rPr>
              <a:t>                                                                               Sėkmės</a:t>
            </a:r>
            <a:r>
              <a:rPr lang="lt-LT" sz="2400" dirty="0">
                <a:solidFill>
                  <a:schemeClr val="tx1"/>
                </a:solidFill>
              </a:rPr>
              <a:t/>
            </a:r>
            <a:br>
              <a:rPr lang="lt-LT" sz="2400" dirty="0">
                <a:solidFill>
                  <a:schemeClr val="tx1"/>
                </a:solidFill>
              </a:rPr>
            </a:br>
            <a:r>
              <a:rPr lang="lt-LT" sz="2400" dirty="0">
                <a:solidFill>
                  <a:schemeClr val="tx1"/>
                </a:solidFill>
              </a:rPr>
              <a:t/>
            </a:r>
            <a:br>
              <a:rPr lang="lt-LT" sz="2400" dirty="0">
                <a:solidFill>
                  <a:schemeClr val="tx1"/>
                </a:solidFill>
              </a:rPr>
            </a:br>
            <a:r>
              <a:rPr lang="lt-LT" sz="2400" dirty="0">
                <a:solidFill>
                  <a:schemeClr val="tx1"/>
                </a:solidFill>
              </a:rPr>
              <a:t/>
            </a:r>
            <a:br>
              <a:rPr lang="lt-LT" sz="2400" dirty="0">
                <a:solidFill>
                  <a:schemeClr val="tx1"/>
                </a:solidFill>
              </a:rPr>
            </a:br>
            <a:r>
              <a:rPr lang="lt-LT" sz="2400" dirty="0" smtClean="0">
                <a:solidFill>
                  <a:schemeClr val="tx1"/>
                </a:solidFill>
              </a:rPr>
              <a:t>                                                                         </a:t>
            </a:r>
            <a:endParaRPr lang="lt-LT" sz="2400" dirty="0">
              <a:solidFill>
                <a:schemeClr val="tx1"/>
              </a:solidFill>
            </a:endParaRPr>
          </a:p>
        </p:txBody>
      </p:sp>
    </p:spTree>
    <p:extLst>
      <p:ext uri="{BB962C8B-B14F-4D97-AF65-F5344CB8AC3E}">
        <p14:creationId xmlns:p14="http://schemas.microsoft.com/office/powerpoint/2010/main" val="229182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1234440"/>
            <a:ext cx="8466282" cy="1600200"/>
          </a:xfrm>
        </p:spPr>
        <p:txBody>
          <a:bodyPr>
            <a:noAutofit/>
          </a:bodyPr>
          <a:lstStyle/>
          <a:p>
            <a:r>
              <a:rPr lang="lt-LT" sz="2400" dirty="0" smtClean="0">
                <a:solidFill>
                  <a:schemeClr val="tx1"/>
                </a:solidFill>
              </a:rPr>
              <a:t>Naudota literatūra:</a:t>
            </a:r>
            <a:br>
              <a:rPr lang="lt-LT" sz="2400" dirty="0" smtClean="0">
                <a:solidFill>
                  <a:schemeClr val="tx1"/>
                </a:solidFill>
              </a:rPr>
            </a:br>
            <a:r>
              <a:rPr lang="lt-LT" sz="2400" dirty="0" smtClean="0">
                <a:solidFill>
                  <a:schemeClr val="tx1"/>
                </a:solidFill>
              </a:rPr>
              <a:t/>
            </a:r>
            <a:br>
              <a:rPr lang="lt-LT" sz="2400" dirty="0" smtClean="0">
                <a:solidFill>
                  <a:schemeClr val="tx1"/>
                </a:solidFill>
              </a:rPr>
            </a:br>
            <a:r>
              <a:rPr lang="lt-LT" sz="2400" dirty="0" smtClean="0">
                <a:solidFill>
                  <a:schemeClr val="tx1"/>
                </a:solidFill>
              </a:rPr>
              <a:t>Vilma Makauskienė, Regina </a:t>
            </a:r>
            <a:r>
              <a:rPr lang="lt-LT" sz="2400" dirty="0" err="1" smtClean="0">
                <a:solidFill>
                  <a:schemeClr val="tx1"/>
                </a:solidFill>
              </a:rPr>
              <a:t>Ivoškuvienė</a:t>
            </a:r>
            <a:r>
              <a:rPr lang="lt-LT" sz="2400" dirty="0" smtClean="0">
                <a:solidFill>
                  <a:schemeClr val="tx1"/>
                </a:solidFill>
              </a:rPr>
              <a:t> (2022)</a:t>
            </a:r>
            <a:br>
              <a:rPr lang="lt-LT" sz="2400" dirty="0" smtClean="0">
                <a:solidFill>
                  <a:schemeClr val="tx1"/>
                </a:solidFill>
              </a:rPr>
            </a:br>
            <a:r>
              <a:rPr lang="lt-LT" sz="2400" dirty="0" smtClean="0">
                <a:solidFill>
                  <a:schemeClr val="tx1"/>
                </a:solidFill>
              </a:rPr>
              <a:t>„Kalbėjimo, kalbos ir komunikacijos sutrikimai”</a:t>
            </a:r>
            <a:br>
              <a:rPr lang="lt-LT" sz="2400" dirty="0" smtClean="0">
                <a:solidFill>
                  <a:schemeClr val="tx1"/>
                </a:solidFill>
              </a:rPr>
            </a:br>
            <a:endParaRPr lang="en-GB" sz="2400" dirty="0">
              <a:solidFill>
                <a:schemeClr val="tx1"/>
              </a:solidFill>
            </a:endParaRPr>
          </a:p>
        </p:txBody>
      </p:sp>
    </p:spTree>
    <p:extLst>
      <p:ext uri="{BB962C8B-B14F-4D97-AF65-F5344CB8AC3E}">
        <p14:creationId xmlns:p14="http://schemas.microsoft.com/office/powerpoint/2010/main" val="3658250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1E0F28-1FF6-4328-BFD0-2A0D885AAB0A}"/>
              </a:ext>
            </a:extLst>
          </p:cNvPr>
          <p:cNvSpPr>
            <a:spLocks noGrp="1"/>
          </p:cNvSpPr>
          <p:nvPr>
            <p:ph type="title"/>
          </p:nvPr>
        </p:nvSpPr>
        <p:spPr>
          <a:xfrm>
            <a:off x="677334" y="518160"/>
            <a:ext cx="8222826" cy="1412240"/>
          </a:xfrm>
        </p:spPr>
        <p:txBody>
          <a:bodyPr/>
          <a:lstStyle/>
          <a:p>
            <a:pPr algn="ctr"/>
            <a:r>
              <a:rPr lang="lt-LT" dirty="0"/>
              <a:t>Kaip padėti kūdikiui pasiruošti kalbėti? (0-1m.)</a:t>
            </a:r>
          </a:p>
        </p:txBody>
      </p:sp>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7334" y="1798320"/>
            <a:ext cx="10066866" cy="4243043"/>
          </a:xfrm>
        </p:spPr>
        <p:txBody>
          <a:bodyPr>
            <a:noAutofit/>
          </a:bodyPr>
          <a:lstStyle/>
          <a:p>
            <a:r>
              <a:rPr lang="lt-LT" sz="2400" dirty="0">
                <a:solidFill>
                  <a:schemeClr val="tx1"/>
                </a:solidFill>
              </a:rPr>
              <a:t>Vaikutis sąmoningus žodelius pradeda tarti apie pirmąjį gimtadienį. Tačiau iki tol jis labai stipriai tam ruošiasi. Verkimas ir rėkimas – tai pirmieji kalbos aparato lavinimo pratimai. Taip tobulėja kvėpavimas, balsas, artikuliacija.</a:t>
            </a:r>
          </a:p>
          <a:p>
            <a:r>
              <a:rPr lang="lt-LT" sz="2400" dirty="0">
                <a:solidFill>
                  <a:schemeClr val="tx1"/>
                </a:solidFill>
              </a:rPr>
              <a:t>P</a:t>
            </a:r>
            <a:r>
              <a:rPr lang="lt-LT" sz="2400" dirty="0" smtClean="0">
                <a:solidFill>
                  <a:schemeClr val="tx1"/>
                </a:solidFill>
              </a:rPr>
              <a:t>irmiausia </a:t>
            </a:r>
            <a:r>
              <a:rPr lang="lt-LT" sz="2400" dirty="0">
                <a:solidFill>
                  <a:schemeClr val="tx1"/>
                </a:solidFill>
              </a:rPr>
              <a:t>mokosi ne tarti konkrečius garsus, o mokosi bendrauti. Jo pirmieji bendravimo objektai – tai mama, tėtis ir kiti šeimos nariai. </a:t>
            </a:r>
            <a:r>
              <a:rPr lang="lt-LT" sz="2400" dirty="0" smtClean="0">
                <a:solidFill>
                  <a:schemeClr val="tx1"/>
                </a:solidFill>
              </a:rPr>
              <a:t>Būdravimo </a:t>
            </a:r>
            <a:r>
              <a:rPr lang="lt-LT" sz="2400" dirty="0">
                <a:solidFill>
                  <a:schemeClr val="tx1"/>
                </a:solidFill>
              </a:rPr>
              <a:t>metu jam šypsotis, kalbinti, reaguoti į jo skleidžiamus garsus. Kūdikiui reikia rodyti aplinkos daiktus, leisti juos pačiupinėti. Nedrausti kišti į burną. Vaikutis nuo pat gimimo (ir dar net negimęs) reaguoja į garsą. </a:t>
            </a:r>
            <a:r>
              <a:rPr lang="lt-LT" sz="2400" dirty="0" smtClean="0">
                <a:solidFill>
                  <a:schemeClr val="tx1"/>
                </a:solidFill>
              </a:rPr>
              <a:t>Jam </a:t>
            </a:r>
            <a:r>
              <a:rPr lang="lt-LT" sz="2400" dirty="0">
                <a:solidFill>
                  <a:schemeClr val="tx1"/>
                </a:solidFill>
              </a:rPr>
              <a:t>malonu klausytis namiškių balsų. Derėtų leisti jam pasiklausyti įvairių melodijų. Kūdikis </a:t>
            </a:r>
            <a:r>
              <a:rPr lang="lt-LT" sz="2400" dirty="0" smtClean="0">
                <a:solidFill>
                  <a:schemeClr val="tx1"/>
                </a:solidFill>
              </a:rPr>
              <a:t>reaguoja </a:t>
            </a:r>
            <a:r>
              <a:rPr lang="lt-LT" sz="2400" dirty="0">
                <a:solidFill>
                  <a:schemeClr val="tx1"/>
                </a:solidFill>
              </a:rPr>
              <a:t>į ryškias spalvas, todėl duokite jam į rankytę, ryškiaspalvį barškutį ar kitokį žaisliuką.</a:t>
            </a:r>
          </a:p>
        </p:txBody>
      </p:sp>
    </p:spTree>
    <p:extLst>
      <p:ext uri="{BB962C8B-B14F-4D97-AF65-F5344CB8AC3E}">
        <p14:creationId xmlns:p14="http://schemas.microsoft.com/office/powerpoint/2010/main" val="2534356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2954" y="929641"/>
            <a:ext cx="9659766" cy="4439746"/>
          </a:xfrm>
        </p:spPr>
        <p:txBody>
          <a:bodyPr>
            <a:noAutofit/>
          </a:bodyPr>
          <a:lstStyle/>
          <a:p>
            <a:r>
              <a:rPr lang="lt-LT" sz="2400" dirty="0">
                <a:solidFill>
                  <a:schemeClr val="tx1"/>
                </a:solidFill>
              </a:rPr>
              <a:t>D</a:t>
            </a:r>
            <a:r>
              <a:rPr lang="lt-LT" sz="2400" dirty="0" smtClean="0">
                <a:solidFill>
                  <a:schemeClr val="tx1"/>
                </a:solidFill>
              </a:rPr>
              <a:t>augiau bendraukite patys</a:t>
            </a:r>
            <a:r>
              <a:rPr lang="lt-LT" sz="2400" dirty="0">
                <a:solidFill>
                  <a:schemeClr val="tx1"/>
                </a:solidFill>
              </a:rPr>
              <a:t>. Kalbinkite kūdikį iš arti, kad, jis jus puikiai matytų. K</a:t>
            </a:r>
            <a:r>
              <a:rPr lang="lt-LT" sz="2400" dirty="0" smtClean="0">
                <a:solidFill>
                  <a:schemeClr val="tx1"/>
                </a:solidFill>
              </a:rPr>
              <a:t>albinkite </a:t>
            </a:r>
            <a:r>
              <a:rPr lang="lt-LT" sz="2400" dirty="0">
                <a:solidFill>
                  <a:schemeClr val="tx1"/>
                </a:solidFill>
              </a:rPr>
              <a:t>juos visur, kad ir atlikdami kasdieninius darbus (keičiant sauskelnes, maudantis, rengiantis, vaikštinėjant ir pan</a:t>
            </a:r>
            <a:r>
              <a:rPr lang="lt-LT" sz="2400" dirty="0" smtClean="0">
                <a:solidFill>
                  <a:schemeClr val="tx1"/>
                </a:solidFill>
              </a:rPr>
              <a:t>.). </a:t>
            </a:r>
            <a:r>
              <a:rPr lang="lt-LT" sz="2400" dirty="0">
                <a:solidFill>
                  <a:schemeClr val="tx1"/>
                </a:solidFill>
              </a:rPr>
              <a:t>Kad būtų įdomiau vaikučiui ir jums patiems, kalbą paįvairinkite gyvūnų garsais, aplinkos garsais, dainuokite daineles, sakykite eilėraštukus. Daugiau vaikui patinka ritmiški garsai, eiliuoti tekstai. Vaikutį reikia stimuliuoti per pagrindinius jo pojūčius – klausą, regą, lytėjimą, skonį. </a:t>
            </a:r>
            <a:endParaRPr lang="lt-LT" sz="2400" dirty="0" smtClean="0">
              <a:solidFill>
                <a:schemeClr val="tx1"/>
              </a:solidFill>
            </a:endParaRPr>
          </a:p>
          <a:p>
            <a:r>
              <a:rPr lang="lt-LT" sz="2400" dirty="0" smtClean="0">
                <a:solidFill>
                  <a:schemeClr val="tx1"/>
                </a:solidFill>
              </a:rPr>
              <a:t>Kūdikystės </a:t>
            </a:r>
            <a:r>
              <a:rPr lang="lt-LT" sz="2400" dirty="0">
                <a:solidFill>
                  <a:schemeClr val="tx1"/>
                </a:solidFill>
              </a:rPr>
              <a:t>laikotarpyje svarbiausia bendrauti su vaiku. Savo kalboje vartoti suaugusiųjų žodyną, galima paįvairinti „vaikiškais“ žodeliais (niam, niam, tepu, tepu). Bet būtinai šalia turi suskambėti ir tikras žodis (valgyti, eiti).</a:t>
            </a:r>
          </a:p>
        </p:txBody>
      </p:sp>
    </p:spTree>
    <p:extLst>
      <p:ext uri="{BB962C8B-B14F-4D97-AF65-F5344CB8AC3E}">
        <p14:creationId xmlns:p14="http://schemas.microsoft.com/office/powerpoint/2010/main" val="2617542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1E0F28-1FF6-4328-BFD0-2A0D885AAB0A}"/>
              </a:ext>
            </a:extLst>
          </p:cNvPr>
          <p:cNvSpPr>
            <a:spLocks noGrp="1"/>
          </p:cNvSpPr>
          <p:nvPr>
            <p:ph type="title"/>
          </p:nvPr>
        </p:nvSpPr>
        <p:spPr>
          <a:xfrm>
            <a:off x="677334" y="335280"/>
            <a:ext cx="8596668" cy="1595120"/>
          </a:xfrm>
        </p:spPr>
        <p:txBody>
          <a:bodyPr/>
          <a:lstStyle/>
          <a:p>
            <a:pPr algn="ctr"/>
            <a:r>
              <a:rPr lang="lt-LT" dirty="0"/>
              <a:t>Kaip paskatinti vaiką pirmiesiems žodeliams? (1-2m.)</a:t>
            </a:r>
          </a:p>
        </p:txBody>
      </p:sp>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7334" y="1752601"/>
            <a:ext cx="10859346" cy="4288762"/>
          </a:xfrm>
        </p:spPr>
        <p:txBody>
          <a:bodyPr>
            <a:noAutofit/>
          </a:bodyPr>
          <a:lstStyle/>
          <a:p>
            <a:r>
              <a:rPr lang="lt-LT" sz="2400" dirty="0">
                <a:solidFill>
                  <a:schemeClr val="tx1"/>
                </a:solidFill>
              </a:rPr>
              <a:t>Vaikai mokosi kalbėti mėgdžiojimo būdu. </a:t>
            </a:r>
            <a:r>
              <a:rPr lang="lt-LT" sz="2400" dirty="0" smtClean="0">
                <a:solidFill>
                  <a:schemeClr val="tx1"/>
                </a:solidFill>
              </a:rPr>
              <a:t>Svarbiausia </a:t>
            </a:r>
            <a:r>
              <a:rPr lang="lt-LT" sz="2400" dirty="0">
                <a:solidFill>
                  <a:schemeClr val="tx1"/>
                </a:solidFill>
              </a:rPr>
              <a:t>reikia kalbėti taisyklinga kalba, nekartojant smagių vaikiškų žodelių, o parodant tinkamą pavyzdį. Artėjant prie antrųjų metų tėvams reiktų mažinti </a:t>
            </a:r>
            <a:r>
              <a:rPr lang="lt-LT" sz="2400" dirty="0" smtClean="0">
                <a:solidFill>
                  <a:schemeClr val="tx1"/>
                </a:solidFill>
              </a:rPr>
              <a:t>vaikiškų žodelių vartojimą. Dažniau </a:t>
            </a:r>
            <a:r>
              <a:rPr lang="lt-LT" sz="2400" dirty="0">
                <a:solidFill>
                  <a:schemeClr val="tx1"/>
                </a:solidFill>
              </a:rPr>
              <a:t>laikykite akių kontaktą, t. y., kad vaikas kalbant matytų jūsų burną. Taip jis mėgdžioja artikuliaciją.</a:t>
            </a:r>
          </a:p>
          <a:p>
            <a:r>
              <a:rPr lang="lt-LT" sz="2400" dirty="0">
                <a:solidFill>
                  <a:schemeClr val="tx1"/>
                </a:solidFill>
              </a:rPr>
              <a:t>Informacinės technologijos (kompiuteriai, išmanieji telefonai, kiti liečiamais ekranais prietaisai) yra </a:t>
            </a:r>
            <a:r>
              <a:rPr lang="lt-LT" sz="2400" dirty="0" smtClean="0">
                <a:solidFill>
                  <a:schemeClr val="tx1"/>
                </a:solidFill>
              </a:rPr>
              <a:t>naudingi, </a:t>
            </a:r>
            <a:r>
              <a:rPr lang="lt-LT" sz="2400" dirty="0">
                <a:solidFill>
                  <a:schemeClr val="tx1"/>
                </a:solidFill>
              </a:rPr>
              <a:t>jei jie naudojami lavinamosioms priemonėmis ir žaidžiama kartu su suaugusiuoju, kuris viską aiškina, įgarsina ir be abejo, atrenka žaidimus, filmukus pagal jų turinį. Vien tik spoksojimas į ekraną ir vienu pirštu braukymas per jį, neduoda naudos kalbos raidai, nes viską reikia stimuliuoti per visus jo pojūčius.</a:t>
            </a:r>
          </a:p>
        </p:txBody>
      </p:sp>
    </p:spTree>
    <p:extLst>
      <p:ext uri="{BB962C8B-B14F-4D97-AF65-F5344CB8AC3E}">
        <p14:creationId xmlns:p14="http://schemas.microsoft.com/office/powerpoint/2010/main" val="3081079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1E0F28-1FF6-4328-BFD0-2A0D885AAB0A}"/>
              </a:ext>
            </a:extLst>
          </p:cNvPr>
          <p:cNvSpPr>
            <a:spLocks noGrp="1"/>
          </p:cNvSpPr>
          <p:nvPr>
            <p:ph type="title"/>
          </p:nvPr>
        </p:nvSpPr>
        <p:spPr/>
        <p:txBody>
          <a:bodyPr/>
          <a:lstStyle/>
          <a:p>
            <a:pPr algn="ctr"/>
            <a:r>
              <a:rPr lang="lt-LT" dirty="0"/>
              <a:t>Kaip plėsti vaiko žodyną? (2-3m.)</a:t>
            </a:r>
          </a:p>
        </p:txBody>
      </p:sp>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7334" y="1463041"/>
            <a:ext cx="10676466" cy="4578322"/>
          </a:xfrm>
        </p:spPr>
        <p:txBody>
          <a:bodyPr>
            <a:noAutofit/>
          </a:bodyPr>
          <a:lstStyle/>
          <a:p>
            <a:r>
              <a:rPr lang="lt-LT" sz="2400" dirty="0">
                <a:solidFill>
                  <a:schemeClr val="tx1"/>
                </a:solidFill>
              </a:rPr>
              <a:t>Kol vaikas yra mažas, jam svarbiausia akcentuoti jo artimiausioje aplinkoje esančių daiktų pavadinimus ir įvardinti pagrindinius veiksmus (eiti, valgyti, miegoti ir pan.). </a:t>
            </a:r>
            <a:r>
              <a:rPr lang="lt-LT" sz="2400" dirty="0" smtClean="0">
                <a:solidFill>
                  <a:schemeClr val="tx1"/>
                </a:solidFill>
              </a:rPr>
              <a:t>Vėliau reikia </a:t>
            </a:r>
            <a:r>
              <a:rPr lang="lt-LT" sz="2400" dirty="0">
                <a:solidFill>
                  <a:schemeClr val="tx1"/>
                </a:solidFill>
              </a:rPr>
              <a:t>plėsti jo žodyną. Tai yra nekalbėti su vaiku kaip su kūdikiu. Įvardinkite jau detales, smulkmenas, patikslinimus (pvz. jei pamatėte varną, tai ir sakykite „varna“, o ne „paukštis“). Labai plečia vaiko žodyną kelionės, išvykos. Kai vaikas turi galimybę ne tik pamatyti, bet ir pajausti, užuosti, paliesti, išgirsti – tai pavadinimai, žodžiai į jo atmintį įsirašo daug geriau (gyvo liūto pamatymas ir dar jo riaumojimo išgirdimas yra tikrai efektyviau, nei paveiksliuko žiūrėjimas knygoje). Bet nereikėtų nurašyti ir knygučių. </a:t>
            </a:r>
            <a:r>
              <a:rPr lang="lt-LT" sz="2400" dirty="0" smtClean="0">
                <a:solidFill>
                  <a:schemeClr val="tx1"/>
                </a:solidFill>
              </a:rPr>
              <a:t>Vartydami </a:t>
            </a:r>
            <a:r>
              <a:rPr lang="lt-LT" sz="2400" dirty="0">
                <a:solidFill>
                  <a:schemeClr val="tx1"/>
                </a:solidFill>
              </a:rPr>
              <a:t>knygeles, atkreipkite dėmesį į savo kalbą.</a:t>
            </a:r>
          </a:p>
        </p:txBody>
      </p:sp>
    </p:spTree>
    <p:extLst>
      <p:ext uri="{BB962C8B-B14F-4D97-AF65-F5344CB8AC3E}">
        <p14:creationId xmlns:p14="http://schemas.microsoft.com/office/powerpoint/2010/main" val="2387900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2954" y="914400"/>
            <a:ext cx="10132206" cy="4454986"/>
          </a:xfrm>
        </p:spPr>
        <p:txBody>
          <a:bodyPr>
            <a:noAutofit/>
          </a:bodyPr>
          <a:lstStyle/>
          <a:p>
            <a:r>
              <a:rPr lang="lt-LT" sz="2400" dirty="0">
                <a:solidFill>
                  <a:schemeClr val="tx1"/>
                </a:solidFill>
              </a:rPr>
              <a:t>Iš pradžių galite tik įvardinti ką matote (šunį, katę ir pan.) Tačiau vėliau jau reikėtų įvardinti, kad šuo yra rudas, kad katė sako „miau“. Tokiu būdu mokome vaikus kalbėti sakiniais, plečiame jų žodyną. </a:t>
            </a:r>
            <a:r>
              <a:rPr lang="lt-LT" sz="2400" dirty="0" smtClean="0">
                <a:solidFill>
                  <a:schemeClr val="tx1"/>
                </a:solidFill>
              </a:rPr>
              <a:t>Praktiškai </a:t>
            </a:r>
            <a:r>
              <a:rPr lang="lt-LT" sz="2400" dirty="0">
                <a:solidFill>
                  <a:schemeClr val="tx1"/>
                </a:solidFill>
              </a:rPr>
              <a:t>su trijų metų vaiku galima kalbėtis kaip su suaugusiu.. Nereikia specifinių, teisinių ar finansinių terminų, tačiau bendraukite su vaiku pilnavertiškai. Kartais mums atrodo, kad vaikas dar nepajėgus suprasti laiko ir erdvės sąvokų. Tačiau vis tiek kalbėkite su vaiku, kad </a:t>
            </a:r>
            <a:r>
              <a:rPr lang="lt-LT" sz="2400" b="1" dirty="0">
                <a:solidFill>
                  <a:schemeClr val="tx1"/>
                </a:solidFill>
              </a:rPr>
              <a:t>RYTOJ</a:t>
            </a:r>
            <a:r>
              <a:rPr lang="lt-LT" sz="2400" dirty="0">
                <a:solidFill>
                  <a:schemeClr val="tx1"/>
                </a:solidFill>
              </a:rPr>
              <a:t> kažkur eisime, kad tavo gimtadienis bus </a:t>
            </a:r>
            <a:r>
              <a:rPr lang="lt-LT" sz="2400" b="1" dirty="0">
                <a:solidFill>
                  <a:schemeClr val="tx1"/>
                </a:solidFill>
              </a:rPr>
              <a:t>PAVASARĮ</a:t>
            </a:r>
            <a:r>
              <a:rPr lang="lt-LT" sz="2400" dirty="0">
                <a:solidFill>
                  <a:schemeClr val="tx1"/>
                </a:solidFill>
              </a:rPr>
              <a:t>, kad močiutė gyvena </a:t>
            </a:r>
            <a:r>
              <a:rPr lang="lt-LT" sz="2400" b="1" dirty="0">
                <a:solidFill>
                  <a:schemeClr val="tx1"/>
                </a:solidFill>
              </a:rPr>
              <a:t>KAIME</a:t>
            </a:r>
            <a:r>
              <a:rPr lang="lt-LT" sz="2400" dirty="0">
                <a:solidFill>
                  <a:schemeClr val="tx1"/>
                </a:solidFill>
              </a:rPr>
              <a:t> ir pan. Gal vaikas iš pradžių nesuvoks, kada čia tas rytojus bus, tačiau jūs net nepastebėsite to momento, nuo kurio vaikas pradės suvokti. Dažniausiai taip ir būna, kad vaikai sudėtingesnes sąvokas supranta ankščiau, jei jas pradėjo girdėti nuo ankstyvaus amžiaus.</a:t>
            </a:r>
          </a:p>
        </p:txBody>
      </p:sp>
    </p:spTree>
    <p:extLst>
      <p:ext uri="{BB962C8B-B14F-4D97-AF65-F5344CB8AC3E}">
        <p14:creationId xmlns:p14="http://schemas.microsoft.com/office/powerpoint/2010/main" val="90414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1E0F28-1FF6-4328-BFD0-2A0D885AAB0A}"/>
              </a:ext>
            </a:extLst>
          </p:cNvPr>
          <p:cNvSpPr>
            <a:spLocks noGrp="1"/>
          </p:cNvSpPr>
          <p:nvPr>
            <p:ph type="title"/>
          </p:nvPr>
        </p:nvSpPr>
        <p:spPr/>
        <p:txBody>
          <a:bodyPr/>
          <a:lstStyle/>
          <a:p>
            <a:pPr algn="ctr"/>
            <a:r>
              <a:rPr lang="lt-LT" dirty="0"/>
              <a:t>Kaip suprasti ar vaiko kalbos raida vystosi normaliai?</a:t>
            </a:r>
          </a:p>
        </p:txBody>
      </p:sp>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7334" y="2160589"/>
            <a:ext cx="10127826" cy="3880773"/>
          </a:xfrm>
        </p:spPr>
        <p:txBody>
          <a:bodyPr>
            <a:noAutofit/>
          </a:bodyPr>
          <a:lstStyle/>
          <a:p>
            <a:r>
              <a:rPr lang="lt-LT" sz="2400" dirty="0">
                <a:solidFill>
                  <a:schemeClr val="tx1"/>
                </a:solidFill>
              </a:rPr>
              <a:t>Vaiko kalbos normų, atsižvelgiant į jų amžių, ribos yra plačios. Daugelyje literatūroje galite rasti konkrečius, kiek vaikams tam tikrame amžiuje turi pasakyti žodžių arba kiek jų suprasti. Tačiau toks vertinimas tik pagal skaičius nėra tikslus. Jums pirmiausia reikia stebėti vaiko kalbos progresą – ar žodžių daugėja, ar jie aiškėja, ar atsiranda trumpų </a:t>
            </a:r>
            <a:r>
              <a:rPr lang="lt-LT" sz="2400" dirty="0" err="1">
                <a:solidFill>
                  <a:schemeClr val="tx1"/>
                </a:solidFill>
              </a:rPr>
              <a:t>sakinukų</a:t>
            </a:r>
            <a:r>
              <a:rPr lang="lt-LT" sz="2400" dirty="0">
                <a:solidFill>
                  <a:schemeClr val="tx1"/>
                </a:solidFill>
              </a:rPr>
              <a:t> (noriu niam </a:t>
            </a:r>
            <a:r>
              <a:rPr lang="lt-LT" sz="2400" dirty="0" err="1">
                <a:solidFill>
                  <a:schemeClr val="tx1"/>
                </a:solidFill>
              </a:rPr>
              <a:t>niam</a:t>
            </a:r>
            <a:r>
              <a:rPr lang="lt-LT" sz="2400" dirty="0">
                <a:solidFill>
                  <a:schemeClr val="tx1"/>
                </a:solidFill>
              </a:rPr>
              <a:t>, mano mama). Labai dažnai būna, kad mama ir tėtis savo vaikus jaučia ir supranta ko jie nori iš vieno garso. Tad pasitaiko atvejų, kai tėveliai mano, kad viskas tvarkoj, nes jie vaiką supranta, jis kažką vapena ir jiems to gana.</a:t>
            </a:r>
          </a:p>
        </p:txBody>
      </p:sp>
    </p:spTree>
    <p:extLst>
      <p:ext uri="{BB962C8B-B14F-4D97-AF65-F5344CB8AC3E}">
        <p14:creationId xmlns:p14="http://schemas.microsoft.com/office/powerpoint/2010/main" val="426806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2954" y="1488613"/>
            <a:ext cx="9979806" cy="3880773"/>
          </a:xfrm>
        </p:spPr>
        <p:txBody>
          <a:bodyPr>
            <a:noAutofit/>
          </a:bodyPr>
          <a:lstStyle/>
          <a:p>
            <a:r>
              <a:rPr lang="lt-LT" sz="2400" dirty="0">
                <a:solidFill>
                  <a:schemeClr val="tx1"/>
                </a:solidFill>
              </a:rPr>
              <a:t>Tačiau jeigu vaikui yra virš 2 metukų, artėja treti ir kiti artimi žmonės (seneliai, auklėtojos) sako, kad nieko negali suprasti, tai jau signalas, kad vaiko kalbai trūksta išraiškos, tad būtų rekomenduotina pasirodyti logopedui. O jei iš aplinkinių negaunate pastabų dėl vaiko kalbos, tačiau patys manote, kad 2 metukų vaikutis dar nesako „mama, „tėte“, „</a:t>
            </a:r>
            <a:r>
              <a:rPr lang="lt-LT" sz="2400" dirty="0" err="1">
                <a:solidFill>
                  <a:schemeClr val="tx1"/>
                </a:solidFill>
              </a:rPr>
              <a:t>au</a:t>
            </a:r>
            <a:r>
              <a:rPr lang="lt-LT" sz="2400" dirty="0">
                <a:solidFill>
                  <a:schemeClr val="tx1"/>
                </a:solidFill>
              </a:rPr>
              <a:t> </a:t>
            </a:r>
            <a:r>
              <a:rPr lang="lt-LT" sz="2400" dirty="0" err="1">
                <a:solidFill>
                  <a:schemeClr val="tx1"/>
                </a:solidFill>
              </a:rPr>
              <a:t>au</a:t>
            </a:r>
            <a:r>
              <a:rPr lang="lt-LT" sz="2400" dirty="0">
                <a:solidFill>
                  <a:schemeClr val="tx1"/>
                </a:solidFill>
              </a:rPr>
              <a:t>“ arba matote, kad pusantrų metų vaikiukas nesupranta jūsų elementarių instrukcijų – kreipkitės pas specialistą. Jis atlikęs kalbos raidos vertinimą, pasakys, ar jūsų nerimas pagrįstas, ką reikėtų daryti – palaukti ar jau lankytis pas logopedą.</a:t>
            </a:r>
          </a:p>
        </p:txBody>
      </p:sp>
    </p:spTree>
    <p:extLst>
      <p:ext uri="{BB962C8B-B14F-4D97-AF65-F5344CB8AC3E}">
        <p14:creationId xmlns:p14="http://schemas.microsoft.com/office/powerpoint/2010/main" val="355689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C1E0F28-1FF6-4328-BFD0-2A0D885AAB0A}"/>
              </a:ext>
            </a:extLst>
          </p:cNvPr>
          <p:cNvSpPr>
            <a:spLocks noGrp="1"/>
          </p:cNvSpPr>
          <p:nvPr>
            <p:ph type="title"/>
          </p:nvPr>
        </p:nvSpPr>
        <p:spPr>
          <a:xfrm>
            <a:off x="677334" y="365760"/>
            <a:ext cx="8596668" cy="1564640"/>
          </a:xfrm>
        </p:spPr>
        <p:txBody>
          <a:bodyPr/>
          <a:lstStyle/>
          <a:p>
            <a:pPr algn="ctr"/>
            <a:r>
              <a:rPr lang="lt-LT" dirty="0"/>
              <a:t>Tėvų veiksmai esant nerimui dėl vaikučio kalbos</a:t>
            </a:r>
          </a:p>
        </p:txBody>
      </p:sp>
      <p:sp>
        <p:nvSpPr>
          <p:cNvPr id="3" name="Turinio vietos rezervavimo ženklas 2">
            <a:extLst>
              <a:ext uri="{FF2B5EF4-FFF2-40B4-BE49-F238E27FC236}">
                <a16:creationId xmlns:a16="http://schemas.microsoft.com/office/drawing/2014/main" id="{1EDB6347-6B70-4B17-884F-98FE6EC1B5C6}"/>
              </a:ext>
            </a:extLst>
          </p:cNvPr>
          <p:cNvSpPr>
            <a:spLocks noGrp="1"/>
          </p:cNvSpPr>
          <p:nvPr>
            <p:ph idx="1"/>
          </p:nvPr>
        </p:nvSpPr>
        <p:spPr>
          <a:xfrm>
            <a:off x="677334" y="1767841"/>
            <a:ext cx="10493586" cy="4273522"/>
          </a:xfrm>
        </p:spPr>
        <p:txBody>
          <a:bodyPr>
            <a:noAutofit/>
          </a:bodyPr>
          <a:lstStyle/>
          <a:p>
            <a:r>
              <a:rPr lang="lt-LT" sz="2400" dirty="0">
                <a:solidFill>
                  <a:schemeClr val="tx1"/>
                </a:solidFill>
              </a:rPr>
              <a:t>Nepriklausomai nuo vaiko amžiaus, jei turite nerimą, kad vaikas kalba neaiškiai, kad per mažai, arba nekalba iš viso. Jei matote, kad nesupranta jūsų, nesidomi aplinka, nerodo į paveiksliukus, jų nevardina, nesidomi jokia kalbine veikla – kreipkitės: </a:t>
            </a:r>
            <a:br>
              <a:rPr lang="lt-LT" sz="2400" dirty="0">
                <a:solidFill>
                  <a:schemeClr val="tx1"/>
                </a:solidFill>
              </a:rPr>
            </a:br>
            <a:r>
              <a:rPr lang="lt-LT" sz="2400" dirty="0">
                <a:solidFill>
                  <a:schemeClr val="tx1"/>
                </a:solidFill>
              </a:rPr>
              <a:t>- į vaiko darželyje esantį logopedą;</a:t>
            </a:r>
            <a:br>
              <a:rPr lang="lt-LT" sz="2400" dirty="0">
                <a:solidFill>
                  <a:schemeClr val="tx1"/>
                </a:solidFill>
              </a:rPr>
            </a:br>
            <a:r>
              <a:rPr lang="lt-LT" sz="2400" dirty="0">
                <a:solidFill>
                  <a:schemeClr val="tx1"/>
                </a:solidFill>
              </a:rPr>
              <a:t>- į logopedą esantį jūsų šeimos centre, poliklinikoje (su šeimos gydytojo siuntimu);</a:t>
            </a:r>
            <a:br>
              <a:rPr lang="lt-LT" sz="2400" dirty="0">
                <a:solidFill>
                  <a:schemeClr val="tx1"/>
                </a:solidFill>
              </a:rPr>
            </a:br>
            <a:r>
              <a:rPr lang="lt-LT" sz="2400" dirty="0">
                <a:solidFill>
                  <a:schemeClr val="tx1"/>
                </a:solidFill>
              </a:rPr>
              <a:t>- į vaiko raidos centrą (su šeimos gydytojo siuntimu).</a:t>
            </a:r>
          </a:p>
          <a:p>
            <a:r>
              <a:rPr lang="lt-LT" sz="2400" dirty="0">
                <a:solidFill>
                  <a:schemeClr val="tx1"/>
                </a:solidFill>
              </a:rPr>
              <a:t>Jeigu apsilankėte pas logopedą ir jis pastebėjo, kokių nors trūkumų, laikykitės jo nurodytų rekomendacijų, kurios dažniausiai būna tokios: pasiūlykite vaikučiams žaidimų, kurių metu būna darbo pirštams (rankioti, klijuoti, plėšyti, net kirpti, dėlioti, piešti, spalvinti).</a:t>
            </a:r>
          </a:p>
        </p:txBody>
      </p:sp>
    </p:spTree>
    <p:extLst>
      <p:ext uri="{BB962C8B-B14F-4D97-AF65-F5344CB8AC3E}">
        <p14:creationId xmlns:p14="http://schemas.microsoft.com/office/powerpoint/2010/main" val="141422324"/>
      </p:ext>
    </p:extLst>
  </p:cSld>
  <p:clrMapOvr>
    <a:masterClrMapping/>
  </p:clrMapOvr>
</p:sld>
</file>

<file path=ppt/theme/theme1.xml><?xml version="1.0" encoding="utf-8"?>
<a:theme xmlns:a="http://schemas.openxmlformats.org/drawingml/2006/main" name="Briaunota">
  <a:themeElements>
    <a:clrScheme name="Žalia">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1005</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Briaunota</vt:lpstr>
      <vt:lpstr>Vaikų kalbos raidos skatinimas ankstyvajame amžiuje</vt:lpstr>
      <vt:lpstr>Kaip padėti kūdikiui pasiruošti kalbėti? (0-1m.)</vt:lpstr>
      <vt:lpstr>PowerPoint Presentation</vt:lpstr>
      <vt:lpstr>Kaip paskatinti vaiką pirmiesiems žodeliams? (1-2m.)</vt:lpstr>
      <vt:lpstr>Kaip plėsti vaiko žodyną? (2-3m.)</vt:lpstr>
      <vt:lpstr>PowerPoint Presentation</vt:lpstr>
      <vt:lpstr>Kaip suprasti ar vaiko kalbos raida vystosi normaliai?</vt:lpstr>
      <vt:lpstr>PowerPoint Presentation</vt:lpstr>
      <vt:lpstr>Tėvų veiksmai esant nerimui dėl vaikučio kalbos</vt:lpstr>
      <vt:lpstr>PowerPoint Presentation</vt:lpstr>
      <vt:lpstr>Naudota literatūra:  Vilma Makauskienė, Regina Ivoškuvienė (2022) „Kalbėjimo, kalbos ir komunikacijos sutrikimai”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Vaikų kalbos raidos skatinimas ankstyvajame amžiuje</dc:title>
  <dc:creator>Not Teddy</dc:creator>
  <cp:lastModifiedBy>Pc</cp:lastModifiedBy>
  <cp:revision>9</cp:revision>
  <dcterms:created xsi:type="dcterms:W3CDTF">2023-12-22T20:43:04Z</dcterms:created>
  <dcterms:modified xsi:type="dcterms:W3CDTF">2023-12-28T13:08:19Z</dcterms:modified>
</cp:coreProperties>
</file>